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30"/>
  </p:notesMasterIdLst>
  <p:sldIdLst>
    <p:sldId id="256" r:id="rId3"/>
    <p:sldId id="266" r:id="rId4"/>
    <p:sldId id="292" r:id="rId5"/>
    <p:sldId id="295" r:id="rId6"/>
    <p:sldId id="257" r:id="rId7"/>
    <p:sldId id="262" r:id="rId8"/>
    <p:sldId id="276" r:id="rId9"/>
    <p:sldId id="286" r:id="rId10"/>
    <p:sldId id="259" r:id="rId11"/>
    <p:sldId id="261" r:id="rId12"/>
    <p:sldId id="278" r:id="rId13"/>
    <p:sldId id="263" r:id="rId14"/>
    <p:sldId id="279" r:id="rId15"/>
    <p:sldId id="291" r:id="rId16"/>
    <p:sldId id="258" r:id="rId17"/>
    <p:sldId id="277" r:id="rId18"/>
    <p:sldId id="264" r:id="rId19"/>
    <p:sldId id="282" r:id="rId20"/>
    <p:sldId id="300" r:id="rId21"/>
    <p:sldId id="284" r:id="rId22"/>
    <p:sldId id="285" r:id="rId23"/>
    <p:sldId id="296" r:id="rId24"/>
    <p:sldId id="297" r:id="rId25"/>
    <p:sldId id="298" r:id="rId26"/>
    <p:sldId id="299" r:id="rId27"/>
    <p:sldId id="293"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70018" autoAdjust="0"/>
  </p:normalViewPr>
  <p:slideViewPr>
    <p:cSldViewPr snapToGrid="0">
      <p:cViewPr>
        <p:scale>
          <a:sx n="66" d="100"/>
          <a:sy n="66" d="100"/>
        </p:scale>
        <p:origin x="-1843"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F255-5B29-4619-ABF7-E7AAD6C36657}" type="datetimeFigureOut">
              <a:rPr lang="en-US" smtClean="0"/>
              <a:t>2/21/2016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D5F04-FEE0-40CF-A294-F27CE6E8B87C}" type="slidenum">
              <a:rPr lang="en-US" smtClean="0"/>
              <a:t>‹#›</a:t>
            </a:fld>
            <a:endParaRPr lang="en-US"/>
          </a:p>
        </p:txBody>
      </p:sp>
    </p:spTree>
    <p:extLst>
      <p:ext uri="{BB962C8B-B14F-4D97-AF65-F5344CB8AC3E}">
        <p14:creationId xmlns:p14="http://schemas.microsoft.com/office/powerpoint/2010/main" val="1559905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a:t>
            </a:fld>
            <a:endParaRPr lang="en-US" dirty="0"/>
          </a:p>
        </p:txBody>
      </p:sp>
    </p:spTree>
    <p:extLst>
      <p:ext uri="{BB962C8B-B14F-4D97-AF65-F5344CB8AC3E}">
        <p14:creationId xmlns:p14="http://schemas.microsoft.com/office/powerpoint/2010/main" val="1701942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12</a:t>
            </a:fld>
            <a:endParaRPr lang="en-US"/>
          </a:p>
        </p:txBody>
      </p:sp>
    </p:spTree>
    <p:extLst>
      <p:ext uri="{BB962C8B-B14F-4D97-AF65-F5344CB8AC3E}">
        <p14:creationId xmlns:p14="http://schemas.microsoft.com/office/powerpoint/2010/main" val="307615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13</a:t>
            </a:fld>
            <a:endParaRPr lang="en-US"/>
          </a:p>
        </p:txBody>
      </p:sp>
    </p:spTree>
    <p:extLst>
      <p:ext uri="{BB962C8B-B14F-4D97-AF65-F5344CB8AC3E}">
        <p14:creationId xmlns:p14="http://schemas.microsoft.com/office/powerpoint/2010/main" val="1225723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Tahir Bhai – can you get the actual audio</a:t>
            </a:r>
            <a:r>
              <a:rPr lang="en-US" baseline="0" dirty="0" smtClean="0"/>
              <a:t> clip for this so we can play the video?</a:t>
            </a:r>
          </a:p>
          <a:p>
            <a:r>
              <a:rPr lang="en-US" baseline="0" dirty="0" err="1" smtClean="0"/>
              <a:t>Rizwan</a:t>
            </a:r>
            <a:r>
              <a:rPr lang="en-US" baseline="0" dirty="0" smtClean="0"/>
              <a:t> Bhai – 44:30 to 45:35  http://www.alislam.org/v/1673.html</a:t>
            </a:r>
          </a:p>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14</a:t>
            </a:fld>
            <a:endParaRPr lang="en-US"/>
          </a:p>
        </p:txBody>
      </p:sp>
    </p:spTree>
    <p:extLst>
      <p:ext uri="{BB962C8B-B14F-4D97-AF65-F5344CB8AC3E}">
        <p14:creationId xmlns:p14="http://schemas.microsoft.com/office/powerpoint/2010/main" val="3913231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15</a:t>
            </a:fld>
            <a:endParaRPr lang="en-US"/>
          </a:p>
        </p:txBody>
      </p:sp>
    </p:spTree>
    <p:extLst>
      <p:ext uri="{BB962C8B-B14F-4D97-AF65-F5344CB8AC3E}">
        <p14:creationId xmlns:p14="http://schemas.microsoft.com/office/powerpoint/2010/main" val="1058579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16</a:t>
            </a:fld>
            <a:endParaRPr lang="en-US"/>
          </a:p>
        </p:txBody>
      </p:sp>
    </p:spTree>
    <p:extLst>
      <p:ext uri="{BB962C8B-B14F-4D97-AF65-F5344CB8AC3E}">
        <p14:creationId xmlns:p14="http://schemas.microsoft.com/office/powerpoint/2010/main" val="1616209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18</a:t>
            </a:fld>
            <a:endParaRPr lang="en-US"/>
          </a:p>
        </p:txBody>
      </p:sp>
    </p:spTree>
    <p:extLst>
      <p:ext uri="{BB962C8B-B14F-4D97-AF65-F5344CB8AC3E}">
        <p14:creationId xmlns:p14="http://schemas.microsoft.com/office/powerpoint/2010/main" val="2905656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20</a:t>
            </a:fld>
            <a:endParaRPr lang="en-US"/>
          </a:p>
        </p:txBody>
      </p:sp>
    </p:spTree>
    <p:extLst>
      <p:ext uri="{BB962C8B-B14F-4D97-AF65-F5344CB8AC3E}">
        <p14:creationId xmlns:p14="http://schemas.microsoft.com/office/powerpoint/2010/main" val="349990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21</a:t>
            </a:fld>
            <a:endParaRPr lang="en-US"/>
          </a:p>
        </p:txBody>
      </p:sp>
    </p:spTree>
    <p:extLst>
      <p:ext uri="{BB962C8B-B14F-4D97-AF65-F5344CB8AC3E}">
        <p14:creationId xmlns:p14="http://schemas.microsoft.com/office/powerpoint/2010/main" val="249745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2</a:t>
            </a:fld>
            <a:endParaRPr lang="en-US"/>
          </a:p>
        </p:txBody>
      </p:sp>
    </p:spTree>
    <p:extLst>
      <p:ext uri="{BB962C8B-B14F-4D97-AF65-F5344CB8AC3E}">
        <p14:creationId xmlns:p14="http://schemas.microsoft.com/office/powerpoint/2010/main" val="320735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5</a:t>
            </a:fld>
            <a:endParaRPr lang="en-US"/>
          </a:p>
        </p:txBody>
      </p:sp>
    </p:spTree>
    <p:extLst>
      <p:ext uri="{BB962C8B-B14F-4D97-AF65-F5344CB8AC3E}">
        <p14:creationId xmlns:p14="http://schemas.microsoft.com/office/powerpoint/2010/main" val="148552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6</a:t>
            </a:fld>
            <a:endParaRPr lang="en-US"/>
          </a:p>
        </p:txBody>
      </p:sp>
    </p:spTree>
    <p:extLst>
      <p:ext uri="{BB962C8B-B14F-4D97-AF65-F5344CB8AC3E}">
        <p14:creationId xmlns:p14="http://schemas.microsoft.com/office/powerpoint/2010/main" val="3460619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7</a:t>
            </a:fld>
            <a:endParaRPr lang="en-US"/>
          </a:p>
        </p:txBody>
      </p:sp>
    </p:spTree>
    <p:extLst>
      <p:ext uri="{BB962C8B-B14F-4D97-AF65-F5344CB8AC3E}">
        <p14:creationId xmlns:p14="http://schemas.microsoft.com/office/powerpoint/2010/main" val="255100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8</a:t>
            </a:fld>
            <a:endParaRPr lang="en-US"/>
          </a:p>
        </p:txBody>
      </p:sp>
    </p:spTree>
    <p:extLst>
      <p:ext uri="{BB962C8B-B14F-4D97-AF65-F5344CB8AC3E}">
        <p14:creationId xmlns:p14="http://schemas.microsoft.com/office/powerpoint/2010/main" val="2014650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9</a:t>
            </a:fld>
            <a:endParaRPr lang="en-US"/>
          </a:p>
        </p:txBody>
      </p:sp>
    </p:spTree>
    <p:extLst>
      <p:ext uri="{BB962C8B-B14F-4D97-AF65-F5344CB8AC3E}">
        <p14:creationId xmlns:p14="http://schemas.microsoft.com/office/powerpoint/2010/main" val="346464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10</a:t>
            </a:fld>
            <a:endParaRPr lang="en-US"/>
          </a:p>
        </p:txBody>
      </p:sp>
    </p:spTree>
    <p:extLst>
      <p:ext uri="{BB962C8B-B14F-4D97-AF65-F5344CB8AC3E}">
        <p14:creationId xmlns:p14="http://schemas.microsoft.com/office/powerpoint/2010/main" val="224522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3D5F04-FEE0-40CF-A294-F27CE6E8B87C}" type="slidenum">
              <a:rPr lang="en-US" smtClean="0"/>
              <a:t>11</a:t>
            </a:fld>
            <a:endParaRPr lang="en-US"/>
          </a:p>
        </p:txBody>
      </p:sp>
    </p:spTree>
    <p:extLst>
      <p:ext uri="{BB962C8B-B14F-4D97-AF65-F5344CB8AC3E}">
        <p14:creationId xmlns:p14="http://schemas.microsoft.com/office/powerpoint/2010/main" val="391323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1866304" y="491134"/>
            <a:ext cx="5134571" cy="3795117"/>
          </a:xfrm>
          <a:prstGeom prst="rect">
            <a:avLst/>
          </a:prstGeom>
        </p:spPr>
        <p:txBody>
          <a:bodyPr lIns="91439" tIns="45719" rIns="91439" bIns="45719" anchor="t">
            <a:noAutofit/>
          </a:bodyPr>
          <a:lstStyle/>
          <a:p>
            <a:endParaRPr/>
          </a:p>
        </p:txBody>
      </p:sp>
      <p:sp>
        <p:nvSpPr>
          <p:cNvPr id="12" name="Shape 12"/>
          <p:cNvSpPr>
            <a:spLocks noGrp="1"/>
          </p:cNvSpPr>
          <p:nvPr>
            <p:ph type="title"/>
          </p:nvPr>
        </p:nvSpPr>
        <p:spPr>
          <a:xfrm>
            <a:off x="776883" y="4393406"/>
            <a:ext cx="7590235" cy="982266"/>
          </a:xfrm>
          <a:prstGeom prst="rect">
            <a:avLst/>
          </a:prstGeom>
        </p:spPr>
        <p:txBody>
          <a:bodyPr/>
          <a:lstStyle/>
          <a:p>
            <a:r>
              <a:t>Title Text</a:t>
            </a:r>
          </a:p>
        </p:txBody>
      </p:sp>
      <p:sp>
        <p:nvSpPr>
          <p:cNvPr id="13" name="Shape 13"/>
          <p:cNvSpPr>
            <a:spLocks noGrp="1"/>
          </p:cNvSpPr>
          <p:nvPr>
            <p:ph type="body" sz="quarter" idx="1"/>
          </p:nvPr>
        </p:nvSpPr>
        <p:spPr>
          <a:xfrm>
            <a:off x="776883" y="5366743"/>
            <a:ext cx="7590235" cy="767953"/>
          </a:xfrm>
          <a:prstGeom prst="rect">
            <a:avLst/>
          </a:prstGeom>
        </p:spPr>
        <p:txBody>
          <a:bodyPr/>
          <a:lstStyle>
            <a:lvl1pPr marL="0" indent="0" algn="ctr">
              <a:spcBef>
                <a:spcPts val="0"/>
              </a:spcBef>
              <a:buSzTx/>
              <a:buNone/>
              <a:defRPr sz="1371">
                <a:latin typeface="Zapfino"/>
                <a:ea typeface="Zapfino"/>
                <a:cs typeface="Zapfino"/>
                <a:sym typeface="Zapfino"/>
              </a:defRPr>
            </a:lvl1pPr>
            <a:lvl2pPr marL="0" indent="0" algn="ctr">
              <a:spcBef>
                <a:spcPts val="0"/>
              </a:spcBef>
              <a:buSzTx/>
              <a:buNone/>
              <a:defRPr sz="1371">
                <a:latin typeface="Zapfino"/>
                <a:ea typeface="Zapfino"/>
                <a:cs typeface="Zapfino"/>
                <a:sym typeface="Zapfino"/>
              </a:defRPr>
            </a:lvl2pPr>
            <a:lvl3pPr marL="0" indent="0" algn="ctr">
              <a:spcBef>
                <a:spcPts val="0"/>
              </a:spcBef>
              <a:buSzTx/>
              <a:buNone/>
              <a:defRPr sz="1371">
                <a:latin typeface="Zapfino"/>
                <a:ea typeface="Zapfino"/>
                <a:cs typeface="Zapfino"/>
                <a:sym typeface="Zapfino"/>
              </a:defRPr>
            </a:lvl3pPr>
            <a:lvl4pPr marL="0" indent="0" algn="ctr">
              <a:spcBef>
                <a:spcPts val="0"/>
              </a:spcBef>
              <a:buSzTx/>
              <a:buNone/>
              <a:defRPr sz="1371">
                <a:latin typeface="Zapfino"/>
                <a:ea typeface="Zapfino"/>
                <a:cs typeface="Zapfino"/>
                <a:sym typeface="Zapfino"/>
              </a:defRPr>
            </a:lvl4pPr>
            <a:lvl5pPr marL="0" indent="0" algn="ctr">
              <a:spcBef>
                <a:spcPts val="0"/>
              </a:spcBef>
              <a:buSzTx/>
              <a:buNone/>
              <a:defRPr sz="1371">
                <a:latin typeface="Zapfino"/>
                <a:ea typeface="Zapfino"/>
                <a:cs typeface="Zapfino"/>
                <a:sym typeface="Zapfino"/>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82156584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91BAB9-666B-4332-8895-2A3C71297C60}" type="datetimeFigureOut">
              <a:rPr lang="en-US" smtClean="0"/>
              <a:t>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34645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91BAB9-666B-4332-8895-2A3C71297C60}" type="datetimeFigureOut">
              <a:rPr lang="en-US" smtClean="0"/>
              <a:t>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167916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1BAB9-666B-4332-8895-2A3C71297C60}" type="datetimeFigureOut">
              <a:rPr lang="en-US" smtClean="0"/>
              <a:t>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72273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1BAB9-666B-4332-8895-2A3C71297C60}"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95641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91BAB9-666B-4332-8895-2A3C71297C60}"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2119041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054276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4281149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30" name="Shape 30"/>
          <p:cNvSpPr>
            <a:spLocks noGrp="1"/>
          </p:cNvSpPr>
          <p:nvPr>
            <p:ph type="title"/>
          </p:nvPr>
        </p:nvSpPr>
        <p:spPr>
          <a:xfrm>
            <a:off x="776883" y="401836"/>
            <a:ext cx="7590235" cy="1660922"/>
          </a:xfrm>
          <a:prstGeom prst="rect">
            <a:avLst/>
          </a:prstGeom>
        </p:spPr>
        <p:txBody>
          <a:bodyPr/>
          <a:lstStyle/>
          <a:p>
            <a:r>
              <a:t>Title Text</a:t>
            </a:r>
          </a:p>
        </p:txBody>
      </p:sp>
      <p:sp>
        <p:nvSpPr>
          <p:cNvPr id="31" name="Shape 31"/>
          <p:cNvSpPr>
            <a:spLocks noGrp="1"/>
          </p:cNvSpPr>
          <p:nvPr>
            <p:ph type="body" idx="1"/>
          </p:nvPr>
        </p:nvSpPr>
        <p:spPr>
          <a:xfrm>
            <a:off x="776883" y="2125267"/>
            <a:ext cx="7590235"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7850629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5331024" y="2125266"/>
            <a:ext cx="3036094" cy="4018361"/>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776883" y="401836"/>
            <a:ext cx="7590235" cy="1660922"/>
          </a:xfrm>
          <a:prstGeom prst="rect">
            <a:avLst/>
          </a:prstGeom>
        </p:spPr>
        <p:txBody>
          <a:bodyPr/>
          <a:lstStyle/>
          <a:p>
            <a:r>
              <a:t>Title Text</a:t>
            </a:r>
          </a:p>
        </p:txBody>
      </p:sp>
      <p:sp>
        <p:nvSpPr>
          <p:cNvPr id="41" name="Shape 41"/>
          <p:cNvSpPr>
            <a:spLocks noGrp="1"/>
          </p:cNvSpPr>
          <p:nvPr>
            <p:ph type="body" sz="half" idx="1"/>
          </p:nvPr>
        </p:nvSpPr>
        <p:spPr>
          <a:xfrm>
            <a:off x="776883" y="2125267"/>
            <a:ext cx="3795117" cy="4018359"/>
          </a:xfrm>
          <a:prstGeom prst="rect">
            <a:avLst/>
          </a:prstGeom>
        </p:spPr>
        <p:txBody>
          <a:bodyPr/>
          <a:lstStyle>
            <a:lvl1pPr marL="193631" indent="-193631" defTabSz="241093">
              <a:spcBef>
                <a:spcPts val="1477"/>
              </a:spcBef>
              <a:buBlip>
                <a:blip r:embed="rId2"/>
              </a:buBlip>
              <a:defRPr sz="2004"/>
            </a:lvl1pPr>
            <a:lvl2pPr marL="428027" indent="-193631" defTabSz="241093">
              <a:spcBef>
                <a:spcPts val="1477"/>
              </a:spcBef>
              <a:buBlip>
                <a:blip r:embed="rId2"/>
              </a:buBlip>
              <a:defRPr sz="2004"/>
            </a:lvl2pPr>
            <a:lvl3pPr marL="662423" indent="-193631" defTabSz="241093">
              <a:spcBef>
                <a:spcPts val="1477"/>
              </a:spcBef>
              <a:buBlip>
                <a:blip r:embed="rId2"/>
              </a:buBlip>
              <a:defRPr sz="2004"/>
            </a:lvl3pPr>
            <a:lvl4pPr marL="896819" indent="-193631" defTabSz="241093">
              <a:spcBef>
                <a:spcPts val="1477"/>
              </a:spcBef>
              <a:buBlip>
                <a:blip r:embed="rId2"/>
              </a:buBlip>
              <a:defRPr sz="2004"/>
            </a:lvl4pPr>
            <a:lvl5pPr marL="1131215" indent="-193631" defTabSz="241093">
              <a:spcBef>
                <a:spcPts val="1477"/>
              </a:spcBef>
              <a:buBlip>
                <a:blip r:embed="rId2"/>
              </a:buBlip>
              <a:defRPr sz="2004"/>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94982516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57" name="Shape 57"/>
          <p:cNvSpPr>
            <a:spLocks noGrp="1"/>
          </p:cNvSpPr>
          <p:nvPr>
            <p:ph type="pic" sz="quarter" idx="13"/>
          </p:nvPr>
        </p:nvSpPr>
        <p:spPr>
          <a:xfrm>
            <a:off x="428626" y="440272"/>
            <a:ext cx="3170039" cy="2920010"/>
          </a:xfrm>
          <a:prstGeom prst="rect">
            <a:avLst/>
          </a:prstGeom>
        </p:spPr>
        <p:txBody>
          <a:bodyPr lIns="91439" tIns="45719" rIns="91439" bIns="45719" anchor="t">
            <a:noAutofit/>
          </a:bodyPr>
          <a:lstStyle/>
          <a:p>
            <a:endParaRPr/>
          </a:p>
        </p:txBody>
      </p:sp>
      <p:sp>
        <p:nvSpPr>
          <p:cNvPr id="58" name="Shape 58"/>
          <p:cNvSpPr>
            <a:spLocks noGrp="1"/>
          </p:cNvSpPr>
          <p:nvPr>
            <p:ph type="pic" idx="14"/>
          </p:nvPr>
        </p:nvSpPr>
        <p:spPr>
          <a:xfrm>
            <a:off x="3741540" y="444218"/>
            <a:ext cx="4947047" cy="5973962"/>
          </a:xfrm>
          <a:prstGeom prst="rect">
            <a:avLst/>
          </a:prstGeom>
        </p:spPr>
        <p:txBody>
          <a:bodyPr lIns="91439" tIns="45719" rIns="91439" bIns="45719" anchor="t">
            <a:noAutofit/>
          </a:bodyPr>
          <a:lstStyle/>
          <a:p>
            <a:endParaRPr/>
          </a:p>
        </p:txBody>
      </p:sp>
      <p:sp>
        <p:nvSpPr>
          <p:cNvPr id="59" name="Shape 59"/>
          <p:cNvSpPr>
            <a:spLocks noGrp="1"/>
          </p:cNvSpPr>
          <p:nvPr>
            <p:ph type="pic" sz="quarter" idx="15"/>
          </p:nvPr>
        </p:nvSpPr>
        <p:spPr>
          <a:xfrm>
            <a:off x="428626" y="3497720"/>
            <a:ext cx="3170039" cy="2911080"/>
          </a:xfrm>
          <a:prstGeom prst="rect">
            <a:avLst/>
          </a:prstGeom>
        </p:spPr>
        <p:txBody>
          <a:bodyPr lIns="91439" tIns="45719" rIns="91439" bIns="45719" anchor="t">
            <a:noAutofit/>
          </a:bodyPr>
          <a:lstStyle/>
          <a:p>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711957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67" name="Shape 67"/>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71141179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307948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91BAB9-666B-4332-8895-2A3C71297C60}"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54333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1BAB9-666B-4332-8895-2A3C71297C60}" type="datetimeFigureOut">
              <a:rPr lang="en-US" smtClean="0"/>
              <a:t>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75028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91BAB9-666B-4332-8895-2A3C71297C60}" type="datetimeFigureOut">
              <a:rPr lang="en-US" smtClean="0"/>
              <a:t>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212AE-C6D7-4DAE-B05A-60F3647E62E0}" type="slidenum">
              <a:rPr lang="en-US" smtClean="0"/>
              <a:t>‹#›</a:t>
            </a:fld>
            <a:endParaRPr lang="en-US"/>
          </a:p>
        </p:txBody>
      </p:sp>
    </p:spTree>
    <p:extLst>
      <p:ext uri="{BB962C8B-B14F-4D97-AF65-F5344CB8AC3E}">
        <p14:creationId xmlns:p14="http://schemas.microsoft.com/office/powerpoint/2010/main" val="1878659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776883" y="660797"/>
            <a:ext cx="7590235" cy="553640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8"/>
              </a:buBlip>
            </a:lvl1pPr>
            <a:lvl2pPr>
              <a:buBlip>
                <a:blip r:embed="rId8"/>
              </a:buBlip>
            </a:lvl2pPr>
            <a:lvl3pPr>
              <a:buBlip>
                <a:blip r:embed="rId8"/>
              </a:buBlip>
            </a:lvl3pPr>
            <a:lvl4pPr>
              <a:buBlip>
                <a:blip r:embed="rId8"/>
              </a:buBlip>
            </a:lvl4pPr>
            <a:lvl5pPr>
              <a:buBlip>
                <a:blip r:embed="rId8"/>
              </a:buBlip>
            </a:lvl5p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370013" y="1371600"/>
            <a:ext cx="7315201" cy="46513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sldNum" sz="quarter" idx="2"/>
          </p:nvPr>
        </p:nvSpPr>
        <p:spPr>
          <a:xfrm>
            <a:off x="4442501" y="6590110"/>
            <a:ext cx="250069" cy="248658"/>
          </a:xfrm>
          <a:prstGeom prst="rect">
            <a:avLst/>
          </a:prstGeom>
          <a:ln w="12700">
            <a:miter lim="400000"/>
          </a:ln>
        </p:spPr>
        <p:txBody>
          <a:bodyPr wrap="none" lIns="50800" tIns="50800" rIns="50800" bIns="50800">
            <a:spAutoFit/>
          </a:bodyPr>
          <a:lstStyle>
            <a:lvl1pPr>
              <a:defRPr sz="949" b="1">
                <a:solidFill>
                  <a:srgbClr val="454428"/>
                </a:solidFill>
              </a:defRPr>
            </a:lvl1pPr>
          </a:lstStyle>
          <a:p>
            <a:pPr algn="ctr" defTabSz="308063" hangingPunct="0"/>
            <a:fld id="{86CB4B4D-7CA3-9044-876B-883B54F8677D}" type="slidenum">
              <a:rPr lang="en-US" kern="0" smtClean="0">
                <a:latin typeface="Didot"/>
                <a:sym typeface="Didot"/>
              </a:rPr>
              <a:pPr algn="ctr" defTabSz="308063" hangingPunct="0"/>
              <a:t>‹#›</a:t>
            </a:fld>
            <a:endParaRPr lang="en-US" kern="0">
              <a:latin typeface="Didot"/>
              <a:sym typeface="Didot"/>
            </a:endParaRPr>
          </a:p>
        </p:txBody>
      </p:sp>
    </p:spTree>
    <p:extLst>
      <p:ext uri="{BB962C8B-B14F-4D97-AF65-F5344CB8AC3E}">
        <p14:creationId xmlns:p14="http://schemas.microsoft.com/office/powerpoint/2010/main" val="386429605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Lst>
  <p:transition spd="med"/>
  <p:txStyles>
    <p:titleStyle>
      <a:lvl1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1pPr>
      <a:lvl2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2pPr>
      <a:lvl3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3pPr>
      <a:lvl4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4pPr>
      <a:lvl5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5pPr>
      <a:lvl6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6pPr>
      <a:lvl7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7pPr>
      <a:lvl8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8pPr>
      <a:lvl9pPr marL="0" marR="0" indent="0" algn="ctr" defTabSz="308063" rtl="0" latinLnBrk="0">
        <a:lnSpc>
          <a:spcPct val="100000"/>
        </a:lnSpc>
        <a:spcBef>
          <a:spcPts val="0"/>
        </a:spcBef>
        <a:spcAft>
          <a:spcPts val="0"/>
        </a:spcAft>
        <a:buClrTx/>
        <a:buSzTx/>
        <a:buFontTx/>
        <a:buNone/>
        <a:tabLst/>
        <a:defRPr sz="4008" b="0" i="0" u="none" strike="noStrike" cap="none" spc="0" baseline="0">
          <a:ln>
            <a:noFill/>
          </a:ln>
          <a:solidFill>
            <a:srgbClr val="85604A"/>
          </a:solidFill>
          <a:uFillTx/>
          <a:latin typeface="Didot"/>
          <a:ea typeface="Didot"/>
          <a:cs typeface="Didot"/>
          <a:sym typeface="Didot"/>
        </a:defRPr>
      </a:lvl9pPr>
    </p:titleStyle>
    <p:bodyStyle>
      <a:lvl1pPr marL="234396"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1pPr>
      <a:lvl2pPr marL="468792"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2pPr>
      <a:lvl3pPr marL="703188"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3pPr>
      <a:lvl4pPr marL="937584"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4pPr>
      <a:lvl5pPr marL="1171980" marR="0" indent="-234396" algn="l" defTabSz="308063" rtl="0" latinLnBrk="0">
        <a:lnSpc>
          <a:spcPct val="100000"/>
        </a:lnSpc>
        <a:spcBef>
          <a:spcPts val="1688"/>
        </a:spcBef>
        <a:spcAft>
          <a:spcPts val="0"/>
        </a:spcAft>
        <a:buClrTx/>
        <a:buSzPct val="50000"/>
        <a:buFontTx/>
        <a:buBlip>
          <a:blip r:embed="rId8"/>
        </a:buBlip>
        <a:tabLst/>
        <a:defRPr sz="2426" b="0" i="0" u="none" strike="noStrike" cap="none" spc="0" baseline="0">
          <a:ln>
            <a:noFill/>
          </a:ln>
          <a:solidFill>
            <a:srgbClr val="625B48"/>
          </a:solidFill>
          <a:uFillTx/>
          <a:latin typeface="Didot"/>
          <a:ea typeface="Didot"/>
          <a:cs typeface="Didot"/>
          <a:sym typeface="Didot"/>
        </a:defRPr>
      </a:lvl5pPr>
      <a:lvl6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6pPr>
      <a:lvl7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7pPr>
      <a:lvl8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8pPr>
      <a:lvl9pPr marL="0" marR="0" indent="0" algn="l" defTabSz="308063" rtl="0" latinLnBrk="0">
        <a:lnSpc>
          <a:spcPct val="100000"/>
        </a:lnSpc>
        <a:spcBef>
          <a:spcPts val="1688"/>
        </a:spcBef>
        <a:spcAft>
          <a:spcPts val="0"/>
        </a:spcAft>
        <a:buClrTx/>
        <a:buSzTx/>
        <a:buFontTx/>
        <a:buNone/>
        <a:tabLst/>
        <a:defRPr sz="2426" b="0" i="0" u="none" strike="noStrike" cap="none" spc="0" baseline="0">
          <a:ln>
            <a:noFill/>
          </a:ln>
          <a:solidFill>
            <a:srgbClr val="625B48"/>
          </a:solidFill>
          <a:uFillTx/>
          <a:latin typeface="Didot"/>
          <a:ea typeface="Didot"/>
          <a:cs typeface="Didot"/>
          <a:sym typeface="Didot"/>
        </a:defRPr>
      </a:lvl9pPr>
    </p:bodyStyle>
    <p:otherStyle>
      <a:lvl1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1pPr>
      <a:lvl2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2pPr>
      <a:lvl3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3pPr>
      <a:lvl4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4pPr>
      <a:lvl5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5pPr>
      <a:lvl6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6pPr>
      <a:lvl7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7pPr>
      <a:lvl8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8pPr>
      <a:lvl9pPr marL="0" marR="0" indent="0" algn="ctr" defTabSz="308063" rtl="0" latinLnBrk="0">
        <a:lnSpc>
          <a:spcPct val="100000"/>
        </a:lnSpc>
        <a:spcBef>
          <a:spcPts val="0"/>
        </a:spcBef>
        <a:spcAft>
          <a:spcPts val="0"/>
        </a:spcAft>
        <a:buClrTx/>
        <a:buSzTx/>
        <a:buFontTx/>
        <a:buNone/>
        <a:tabLst/>
        <a:defRPr sz="949" b="1" i="0" u="none" strike="noStrike" cap="none" spc="0" baseline="0">
          <a:ln>
            <a:noFill/>
          </a:ln>
          <a:solidFill>
            <a:schemeClr val="tx1"/>
          </a:solidFill>
          <a:uFillTx/>
          <a:latin typeface="+mn-lt"/>
          <a:ea typeface="+mn-ea"/>
          <a:cs typeface="+mn-cs"/>
          <a:sym typeface="Dido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1BAB9-666B-4332-8895-2A3C71297C60}" type="datetimeFigureOut">
              <a:rPr lang="en-US" smtClean="0"/>
              <a:t>2/21/2016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212AE-C6D7-4DAE-B05A-60F3647E62E0}" type="slidenum">
              <a:rPr lang="en-US" smtClean="0"/>
              <a:t>‹#›</a:t>
            </a:fld>
            <a:endParaRPr lang="en-US"/>
          </a:p>
        </p:txBody>
      </p:sp>
    </p:spTree>
    <p:extLst>
      <p:ext uri="{BB962C8B-B14F-4D97-AF65-F5344CB8AC3E}">
        <p14:creationId xmlns:p14="http://schemas.microsoft.com/office/powerpoint/2010/main" val="19541166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1.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Majlis Ansarullah</a:t>
            </a:r>
            <a:r>
              <a:rPr lang="en-US" b="1" dirty="0"/>
              <a:t/>
            </a:r>
            <a:br>
              <a:rPr lang="en-US" b="1" dirty="0"/>
            </a:br>
            <a:r>
              <a:rPr lang="en-US" b="1" dirty="0" smtClean="0"/>
              <a:t>Monthly Meeting</a:t>
            </a:r>
            <a:endParaRPr lang="en-US" b="1" dirty="0"/>
          </a:p>
        </p:txBody>
      </p:sp>
      <p:sp>
        <p:nvSpPr>
          <p:cNvPr id="3" name="Subtitle 2"/>
          <p:cNvSpPr>
            <a:spLocks noGrp="1"/>
          </p:cNvSpPr>
          <p:nvPr>
            <p:ph type="subTitle" idx="1"/>
          </p:nvPr>
        </p:nvSpPr>
        <p:spPr/>
        <p:txBody>
          <a:bodyPr/>
          <a:lstStyle/>
          <a:p>
            <a:r>
              <a:rPr lang="en-US" b="1" dirty="0" smtClean="0"/>
              <a:t>March 2016</a:t>
            </a:r>
            <a:endParaRPr lang="en-US" b="1" dirty="0"/>
          </a:p>
        </p:txBody>
      </p:sp>
      <p:sp>
        <p:nvSpPr>
          <p:cNvPr id="4" name="TextBox 3"/>
          <p:cNvSpPr txBox="1"/>
          <p:nvPr/>
        </p:nvSpPr>
        <p:spPr>
          <a:xfrm>
            <a:off x="3621975" y="5717310"/>
            <a:ext cx="5522026" cy="461665"/>
          </a:xfrm>
          <a:prstGeom prst="rect">
            <a:avLst/>
          </a:prstGeom>
          <a:noFill/>
        </p:spPr>
        <p:txBody>
          <a:bodyPr wrap="square" rtlCol="0">
            <a:spAutoFit/>
          </a:bodyPr>
          <a:lstStyle/>
          <a:p>
            <a:pPr algn="r"/>
            <a:r>
              <a:rPr lang="en-US" sz="1200" dirty="0" smtClean="0"/>
              <a:t>This slide deck contains images licensed for the purpose of this presentation only.  </a:t>
            </a:r>
          </a:p>
          <a:p>
            <a:pPr algn="r"/>
            <a:r>
              <a:rPr lang="en-US" sz="1200" dirty="0" smtClean="0"/>
              <a:t>No one is permitted to use the images for any other use, without prior permission.</a:t>
            </a:r>
            <a:endParaRPr lang="en-US" sz="1200" dirty="0"/>
          </a:p>
        </p:txBody>
      </p:sp>
    </p:spTree>
    <p:extLst>
      <p:ext uri="{BB962C8B-B14F-4D97-AF65-F5344CB8AC3E}">
        <p14:creationId xmlns:p14="http://schemas.microsoft.com/office/powerpoint/2010/main" val="2773268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2" name="TextBox 1"/>
          <p:cNvSpPr txBox="1"/>
          <p:nvPr/>
        </p:nvSpPr>
        <p:spPr>
          <a:xfrm>
            <a:off x="560571" y="1297624"/>
            <a:ext cx="8218420" cy="830997"/>
          </a:xfrm>
          <a:prstGeom prst="rect">
            <a:avLst/>
          </a:prstGeom>
          <a:noFill/>
        </p:spPr>
        <p:txBody>
          <a:bodyPr wrap="square" rtlCol="0">
            <a:spAutoFit/>
          </a:bodyPr>
          <a:lstStyle/>
          <a:p>
            <a:r>
              <a:rPr lang="en-US" sz="2400" b="1" dirty="0"/>
              <a:t>Option 1</a:t>
            </a:r>
            <a:r>
              <a:rPr lang="en-US" sz="2400" b="1" dirty="0" smtClean="0"/>
              <a:t>: </a:t>
            </a:r>
            <a:r>
              <a:rPr lang="en-US" sz="2400" dirty="0" smtClean="0"/>
              <a:t>I should immediately offer two </a:t>
            </a:r>
            <a:r>
              <a:rPr lang="en-US" sz="2400" dirty="0" err="1" smtClean="0"/>
              <a:t>nawafal</a:t>
            </a:r>
            <a:r>
              <a:rPr lang="en-US" sz="2400" dirty="0" smtClean="0"/>
              <a:t> prayers that Allah ta’ala may correct the situation.</a:t>
            </a:r>
            <a:endParaRPr lang="en-US" sz="2400" dirty="0"/>
          </a:p>
        </p:txBody>
      </p:sp>
      <p:sp>
        <p:nvSpPr>
          <p:cNvPr id="3" name="TextBox 2"/>
          <p:cNvSpPr txBox="1"/>
          <p:nvPr/>
        </p:nvSpPr>
        <p:spPr>
          <a:xfrm>
            <a:off x="560571" y="3746890"/>
            <a:ext cx="8058678" cy="830997"/>
          </a:xfrm>
          <a:prstGeom prst="rect">
            <a:avLst/>
          </a:prstGeom>
          <a:noFill/>
        </p:spPr>
        <p:txBody>
          <a:bodyPr wrap="square" rtlCol="0">
            <a:spAutoFit/>
          </a:bodyPr>
          <a:lstStyle/>
          <a:p>
            <a:r>
              <a:rPr lang="en-US" sz="2400" b="1" dirty="0"/>
              <a:t>Option </a:t>
            </a:r>
            <a:r>
              <a:rPr lang="en-US" sz="2400" b="1" dirty="0" smtClean="0"/>
              <a:t>3: </a:t>
            </a:r>
            <a:r>
              <a:rPr lang="en-US" sz="2400" dirty="0" smtClean="0"/>
              <a:t>I should explain to the family how we have to work together to manage the household affairs.  </a:t>
            </a:r>
            <a:endParaRPr lang="en-US" sz="2400" dirty="0"/>
          </a:p>
        </p:txBody>
      </p:sp>
      <p:sp>
        <p:nvSpPr>
          <p:cNvPr id="4" name="TextBox 3"/>
          <p:cNvSpPr txBox="1"/>
          <p:nvPr/>
        </p:nvSpPr>
        <p:spPr>
          <a:xfrm>
            <a:off x="560571" y="2587427"/>
            <a:ext cx="8058678" cy="830997"/>
          </a:xfrm>
          <a:prstGeom prst="rect">
            <a:avLst/>
          </a:prstGeom>
          <a:noFill/>
        </p:spPr>
        <p:txBody>
          <a:bodyPr wrap="square" rtlCol="0">
            <a:spAutoFit/>
          </a:bodyPr>
          <a:lstStyle/>
          <a:p>
            <a:r>
              <a:rPr lang="en-US" sz="2400" b="1" dirty="0"/>
              <a:t>Option </a:t>
            </a:r>
            <a:r>
              <a:rPr lang="en-US" sz="2400" b="1" dirty="0" smtClean="0"/>
              <a:t>2: </a:t>
            </a:r>
            <a:r>
              <a:rPr lang="en-US" sz="2400" dirty="0" smtClean="0"/>
              <a:t>I should apologize to her and the children for yelling.  It won’t happen again.</a:t>
            </a:r>
            <a:endParaRPr lang="en-US" sz="2400" dirty="0"/>
          </a:p>
        </p:txBody>
      </p:sp>
      <p:sp>
        <p:nvSpPr>
          <p:cNvPr id="6" name="TextBox 5"/>
          <p:cNvSpPr txBox="1"/>
          <p:nvPr/>
        </p:nvSpPr>
        <p:spPr>
          <a:xfrm>
            <a:off x="583757" y="4976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Tree>
    <p:extLst>
      <p:ext uri="{BB962C8B-B14F-4D97-AF65-F5344CB8AC3E}">
        <p14:creationId xmlns:p14="http://schemas.microsoft.com/office/powerpoint/2010/main" val="704987942"/>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18653"/>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2" name="Rectangle 1"/>
          <p:cNvSpPr/>
          <p:nvPr/>
        </p:nvSpPr>
        <p:spPr>
          <a:xfrm>
            <a:off x="510471" y="1755885"/>
            <a:ext cx="8123057" cy="3539430"/>
          </a:xfrm>
          <a:prstGeom prst="rect">
            <a:avLst/>
          </a:prstGeom>
        </p:spPr>
        <p:txBody>
          <a:bodyPr wrap="square">
            <a:spAutoFit/>
          </a:bodyPr>
          <a:lstStyle/>
          <a:p>
            <a:r>
              <a:rPr lang="en-US" sz="3200" dirty="0" smtClean="0">
                <a:latin typeface="Calibri" panose="020F0502020204030204" pitchFamily="34" charset="0"/>
                <a:ea typeface="Calibri" panose="020F0502020204030204" pitchFamily="34" charset="0"/>
                <a:cs typeface="Times New Roman" panose="02020603050405020304" pitchFamily="18" charset="0"/>
              </a:rPr>
              <a:t>“I </a:t>
            </a:r>
            <a:r>
              <a:rPr lang="en-US" sz="3200" dirty="0">
                <a:latin typeface="Calibri" panose="020F0502020204030204" pitchFamily="34" charset="0"/>
                <a:ea typeface="Calibri" panose="020F0502020204030204" pitchFamily="34" charset="0"/>
                <a:cs typeface="Times New Roman" panose="02020603050405020304" pitchFamily="18" charset="0"/>
              </a:rPr>
              <a:t>esteem a person who stands up against a woman is a coward and unmanly. If you study the life of the Holy Prophet, peace and blessings of </a:t>
            </a:r>
            <a:r>
              <a:rPr lang="en-US" sz="3200" dirty="0" err="1">
                <a:latin typeface="Calibri" panose="020F0502020204030204" pitchFamily="34" charset="0"/>
                <a:ea typeface="Calibri" panose="020F0502020204030204" pitchFamily="34" charset="0"/>
                <a:cs typeface="Times New Roman" panose="02020603050405020304" pitchFamily="18" charset="0"/>
              </a:rPr>
              <a:t>Allāh</a:t>
            </a:r>
            <a:r>
              <a:rPr lang="en-US" sz="3200" dirty="0">
                <a:latin typeface="Calibri" panose="020F0502020204030204" pitchFamily="34" charset="0"/>
                <a:ea typeface="Calibri" panose="020F0502020204030204" pitchFamily="34" charset="0"/>
                <a:cs typeface="Times New Roman" panose="02020603050405020304" pitchFamily="18" charset="0"/>
              </a:rPr>
              <a:t> be upon him, you will find that he was so courteous, that despite his high dignity, if an old woman stopped to talk to him, he continued to listen to her till she let him go</a:t>
            </a:r>
            <a:r>
              <a:rPr lang="en-US" sz="3200" dirty="0" smtClean="0">
                <a:latin typeface="Calibri" panose="020F0502020204030204" pitchFamily="34" charset="0"/>
                <a:ea typeface="Calibri" panose="020F0502020204030204" pitchFamily="34" charset="0"/>
                <a:cs typeface="Times New Roman" panose="02020603050405020304" pitchFamily="18" charset="0"/>
              </a:rPr>
              <a:t>.”</a:t>
            </a:r>
            <a:endParaRPr lang="en-US" sz="1100" dirty="0"/>
          </a:p>
        </p:txBody>
      </p:sp>
      <p:sp>
        <p:nvSpPr>
          <p:cNvPr id="4" name="TextBox 3"/>
          <p:cNvSpPr txBox="1"/>
          <p:nvPr/>
        </p:nvSpPr>
        <p:spPr>
          <a:xfrm>
            <a:off x="603045" y="1080290"/>
            <a:ext cx="8259601" cy="646331"/>
          </a:xfrm>
          <a:prstGeom prst="rect">
            <a:avLst/>
          </a:prstGeom>
          <a:noFill/>
        </p:spPr>
        <p:txBody>
          <a:bodyPr wrap="square" rtlCol="0">
            <a:spAutoFit/>
          </a:bodyPr>
          <a:lstStyle/>
          <a:p>
            <a:r>
              <a:rPr lang="en-US" sz="3600" b="1" dirty="0" smtClean="0"/>
              <a:t>Standing Up to Women</a:t>
            </a:r>
            <a:endParaRPr lang="en-US" sz="3600" b="1" dirty="0"/>
          </a:p>
        </p:txBody>
      </p:sp>
      <p:sp>
        <p:nvSpPr>
          <p:cNvPr id="7" name="TextBox 6"/>
          <p:cNvSpPr txBox="1"/>
          <p:nvPr/>
        </p:nvSpPr>
        <p:spPr>
          <a:xfrm>
            <a:off x="3506011" y="406974"/>
            <a:ext cx="5513497" cy="461665"/>
          </a:xfrm>
          <a:prstGeom prst="rect">
            <a:avLst/>
          </a:prstGeom>
          <a:noFill/>
        </p:spPr>
        <p:txBody>
          <a:bodyPr wrap="none" rtlCol="0">
            <a:spAutoFit/>
          </a:bodyPr>
          <a:lstStyle/>
          <a:p>
            <a:r>
              <a:rPr lang="en-US" sz="2400" b="1" dirty="0" smtClean="0">
                <a:solidFill>
                  <a:schemeClr val="bg1"/>
                </a:solidFill>
              </a:rPr>
              <a:t>Guidance from the Promised Messiah (as)</a:t>
            </a:r>
            <a:endParaRPr lang="en-US" sz="2400" b="1" dirty="0">
              <a:solidFill>
                <a:schemeClr val="bg1"/>
              </a:solidFill>
            </a:endParaRPr>
          </a:p>
        </p:txBody>
      </p:sp>
      <p:sp>
        <p:nvSpPr>
          <p:cNvPr id="6" name="TextBox 5"/>
          <p:cNvSpPr txBox="1"/>
          <p:nvPr/>
        </p:nvSpPr>
        <p:spPr>
          <a:xfrm>
            <a:off x="3233239" y="5411086"/>
            <a:ext cx="5240088" cy="369332"/>
          </a:xfrm>
          <a:prstGeom prst="rect">
            <a:avLst/>
          </a:prstGeom>
          <a:noFill/>
        </p:spPr>
        <p:txBody>
          <a:bodyPr wrap="square" rtlCol="0">
            <a:spAutoFit/>
          </a:bodyPr>
          <a:lstStyle/>
          <a:p>
            <a:pPr algn="r"/>
            <a:r>
              <a:rPr lang="en-US" dirty="0">
                <a:latin typeface="Calibri" panose="020F0502020204030204" pitchFamily="34" charset="0"/>
                <a:ea typeface="Calibri" panose="020F0502020204030204" pitchFamily="34" charset="0"/>
                <a:cs typeface="Times New Roman" panose="02020603050405020304" pitchFamily="18" charset="0"/>
              </a:rPr>
              <a:t>(</a:t>
            </a:r>
            <a:r>
              <a:rPr lang="en-US" dirty="0" err="1">
                <a:latin typeface="Calibri" panose="020F0502020204030204" pitchFamily="34" charset="0"/>
                <a:ea typeface="Calibri" panose="020F0502020204030204" pitchFamily="34" charset="0"/>
                <a:cs typeface="Times New Roman" panose="02020603050405020304" pitchFamily="18" charset="0"/>
              </a:rPr>
              <a:t>Malfūẓāt</a:t>
            </a:r>
            <a:r>
              <a:rPr lang="en-US" dirty="0">
                <a:latin typeface="Calibri" panose="020F0502020204030204" pitchFamily="34" charset="0"/>
                <a:ea typeface="Calibri" panose="020F0502020204030204" pitchFamily="34" charset="0"/>
                <a:cs typeface="Times New Roman" panose="02020603050405020304" pitchFamily="18" charset="0"/>
              </a:rPr>
              <a:t>, Vol. IV, p. 44</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sz="1050" dirty="0"/>
          </a:p>
        </p:txBody>
      </p:sp>
    </p:spTree>
    <p:extLst>
      <p:ext uri="{BB962C8B-B14F-4D97-AF65-F5344CB8AC3E}">
        <p14:creationId xmlns:p14="http://schemas.microsoft.com/office/powerpoint/2010/main" val="311128950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92160"/>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86514" y="1210287"/>
            <a:ext cx="4286105" cy="4893647"/>
          </a:xfrm>
          <a:prstGeom prst="rect">
            <a:avLst/>
          </a:prstGeom>
          <a:noFill/>
        </p:spPr>
        <p:txBody>
          <a:bodyPr wrap="square" rtlCol="0">
            <a:spAutoFit/>
          </a:bodyPr>
          <a:lstStyle/>
          <a:p>
            <a:pPr algn="just"/>
            <a:r>
              <a:rPr lang="en-US" sz="2400" b="1" dirty="0" smtClean="0"/>
              <a:t>There is deep mutual love and tenderness in your marriage.  However, you have noticed over the years that your wife can be very jealous.  Your female boss texted you about a work matter late at night, but it also included some back-and-forth playful (platonic) chit-chat. You quickly delete the texts, but your wife heard the message chimes and wants to know why there are so many texts at this late hour. </a:t>
            </a:r>
            <a:endParaRPr lang="en-US" sz="2400" b="1" dirty="0"/>
          </a:p>
        </p:txBody>
      </p:sp>
      <p:sp>
        <p:nvSpPr>
          <p:cNvPr id="3" name="TextBox 2"/>
          <p:cNvSpPr txBox="1"/>
          <p:nvPr/>
        </p:nvSpPr>
        <p:spPr>
          <a:xfrm>
            <a:off x="575420" y="1286977"/>
            <a:ext cx="3063659" cy="769441"/>
          </a:xfrm>
          <a:prstGeom prst="rect">
            <a:avLst/>
          </a:prstGeom>
          <a:noFill/>
        </p:spPr>
        <p:txBody>
          <a:bodyPr wrap="none" rtlCol="0">
            <a:spAutoFit/>
          </a:bodyPr>
          <a:lstStyle/>
          <a:p>
            <a:r>
              <a:rPr lang="en-US" sz="4400" b="1" dirty="0" smtClean="0"/>
              <a:t>Discussion II</a:t>
            </a:r>
            <a:endParaRPr lang="en-US" sz="4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73" y="2151236"/>
            <a:ext cx="4205368" cy="3810178"/>
          </a:xfrm>
          <a:prstGeom prst="rect">
            <a:avLst/>
          </a:prstGeom>
        </p:spPr>
      </p:pic>
    </p:spTree>
    <p:extLst>
      <p:ext uri="{BB962C8B-B14F-4D97-AF65-F5344CB8AC3E}">
        <p14:creationId xmlns:p14="http://schemas.microsoft.com/office/powerpoint/2010/main" val="228504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657775" y="1695573"/>
            <a:ext cx="8345407" cy="830997"/>
          </a:xfrm>
          <a:prstGeom prst="rect">
            <a:avLst/>
          </a:prstGeom>
          <a:noFill/>
        </p:spPr>
        <p:txBody>
          <a:bodyPr wrap="square" rtlCol="0">
            <a:spAutoFit/>
          </a:bodyPr>
          <a:lstStyle/>
          <a:p>
            <a:r>
              <a:rPr lang="en-US" sz="2400" b="1" dirty="0"/>
              <a:t>Option 1: </a:t>
            </a:r>
            <a:r>
              <a:rPr lang="en-US" sz="2400" dirty="0" smtClean="0"/>
              <a:t>Tell her your boss texted you about a certain work-related matter.</a:t>
            </a:r>
            <a:endParaRPr lang="en-US" sz="2400" dirty="0"/>
          </a:p>
        </p:txBody>
      </p:sp>
      <p:sp>
        <p:nvSpPr>
          <p:cNvPr id="3" name="TextBox 2"/>
          <p:cNvSpPr txBox="1"/>
          <p:nvPr/>
        </p:nvSpPr>
        <p:spPr>
          <a:xfrm>
            <a:off x="657775" y="2780474"/>
            <a:ext cx="8343900" cy="830997"/>
          </a:xfrm>
          <a:prstGeom prst="rect">
            <a:avLst/>
          </a:prstGeom>
          <a:noFill/>
        </p:spPr>
        <p:txBody>
          <a:bodyPr wrap="square" rtlCol="0">
            <a:spAutoFit/>
          </a:bodyPr>
          <a:lstStyle/>
          <a:p>
            <a:r>
              <a:rPr lang="en-US" sz="2400" b="1" dirty="0"/>
              <a:t>Option 2</a:t>
            </a:r>
            <a:r>
              <a:rPr lang="en-US" sz="2400" b="1" dirty="0" smtClean="0"/>
              <a:t>: </a:t>
            </a:r>
            <a:r>
              <a:rPr lang="en-US" sz="2400" dirty="0" smtClean="0"/>
              <a:t>Tell her the texts are from your boss and you always delete texts after reading them.</a:t>
            </a:r>
            <a:endParaRPr lang="en-US" sz="2400" dirty="0"/>
          </a:p>
        </p:txBody>
      </p:sp>
      <p:sp>
        <p:nvSpPr>
          <p:cNvPr id="4" name="TextBox 3"/>
          <p:cNvSpPr txBox="1"/>
          <p:nvPr/>
        </p:nvSpPr>
        <p:spPr>
          <a:xfrm>
            <a:off x="657775" y="3865376"/>
            <a:ext cx="8343900" cy="830997"/>
          </a:xfrm>
          <a:prstGeom prst="rect">
            <a:avLst/>
          </a:prstGeom>
          <a:noFill/>
        </p:spPr>
        <p:txBody>
          <a:bodyPr wrap="square" rtlCol="0">
            <a:spAutoFit/>
          </a:bodyPr>
          <a:lstStyle/>
          <a:p>
            <a:r>
              <a:rPr lang="en-US" sz="2400" b="1" dirty="0"/>
              <a:t>Option 3: </a:t>
            </a:r>
            <a:r>
              <a:rPr lang="en-US" sz="2400" dirty="0" smtClean="0"/>
              <a:t>Tell her they were texts from your boss and the reason you deleted them.</a:t>
            </a:r>
            <a:endParaRPr lang="en-US" sz="2400" dirty="0"/>
          </a:p>
        </p:txBody>
      </p:sp>
      <p:sp>
        <p:nvSpPr>
          <p:cNvPr id="6" name="TextBox 5"/>
          <p:cNvSpPr txBox="1"/>
          <p:nvPr/>
        </p:nvSpPr>
        <p:spPr>
          <a:xfrm>
            <a:off x="710757" y="4976168"/>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Tree>
    <p:extLst>
      <p:ext uri="{BB962C8B-B14F-4D97-AF65-F5344CB8AC3E}">
        <p14:creationId xmlns:p14="http://schemas.microsoft.com/office/powerpoint/2010/main" val="737455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1178908"/>
            <a:ext cx="9144000" cy="4893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 name="TextBox 3"/>
          <p:cNvSpPr txBox="1"/>
          <p:nvPr/>
        </p:nvSpPr>
        <p:spPr>
          <a:xfrm>
            <a:off x="1528883" y="1098254"/>
            <a:ext cx="5881256" cy="646331"/>
          </a:xfrm>
          <a:prstGeom prst="rect">
            <a:avLst/>
          </a:prstGeom>
          <a:noFill/>
        </p:spPr>
        <p:txBody>
          <a:bodyPr wrap="square" rtlCol="0">
            <a:spAutoFit/>
          </a:bodyPr>
          <a:lstStyle/>
          <a:p>
            <a:pPr algn="ctr"/>
            <a:r>
              <a:rPr lang="en-US" sz="3600" b="1" dirty="0" smtClean="0"/>
              <a:t>The Path to Forgiveness</a:t>
            </a:r>
            <a:endParaRPr lang="en-US" sz="3600" b="1" dirty="0"/>
          </a:p>
        </p:txBody>
      </p:sp>
      <p:sp>
        <p:nvSpPr>
          <p:cNvPr id="8" name="Rectangle 7"/>
          <p:cNvSpPr/>
          <p:nvPr/>
        </p:nvSpPr>
        <p:spPr>
          <a:xfrm>
            <a:off x="271773" y="1672015"/>
            <a:ext cx="8600453" cy="4370427"/>
          </a:xfrm>
          <a:prstGeom prst="rect">
            <a:avLst/>
          </a:prstGeom>
        </p:spPr>
        <p:txBody>
          <a:bodyPr wrap="square">
            <a:spAutoFit/>
          </a:bodyPr>
          <a:lstStyle/>
          <a:p>
            <a:r>
              <a:rPr lang="en-US" sz="2400" dirty="0" smtClean="0"/>
              <a:t>“The </a:t>
            </a:r>
            <a:r>
              <a:rPr lang="en-US" sz="2400" dirty="0"/>
              <a:t>basis of the mutual confidence built after marriage should also be on </a:t>
            </a:r>
            <a:r>
              <a:rPr lang="en-US" sz="2400" dirty="0" err="1"/>
              <a:t>Qaule</a:t>
            </a:r>
            <a:r>
              <a:rPr lang="en-US" sz="2400" dirty="0"/>
              <a:t> </a:t>
            </a:r>
            <a:r>
              <a:rPr lang="en-US" sz="2400" dirty="0" err="1"/>
              <a:t>Sadīd</a:t>
            </a:r>
            <a:r>
              <a:rPr lang="en-US" sz="2400" dirty="0"/>
              <a:t>; on what is clear, unambiguous and truthful. Allah knows human nature and has given upholding truth as the basic instruction for societal peace to help fulfil mutual relationships and live in peace and well-being. It should be a truth, which is not confusing in any way at all. It is stated that if one promises to always say what is clear and unambiguous and not go near lies and misinformation, Allah guarantees forgiveness of sins. One’s deeds will be reformed, and obviously when deeds are reformed and one works to gain the pleasure of Allah, then Allah also loves that person</a:t>
            </a:r>
            <a:r>
              <a:rPr lang="en-US" sz="2400" dirty="0" smtClean="0"/>
              <a:t>.”</a:t>
            </a:r>
          </a:p>
          <a:p>
            <a:pPr algn="r"/>
            <a:r>
              <a:rPr lang="en-US" sz="1400" i="1" dirty="0"/>
              <a:t>Excerpt from address by </a:t>
            </a:r>
            <a:r>
              <a:rPr lang="en-US" sz="1400" i="1" dirty="0" err="1"/>
              <a:t>Hadhrat</a:t>
            </a:r>
            <a:r>
              <a:rPr lang="en-US" sz="1400" i="1" dirty="0"/>
              <a:t> </a:t>
            </a:r>
            <a:r>
              <a:rPr lang="en-US" sz="1400" i="1" dirty="0" err="1"/>
              <a:t>Khalifatul</a:t>
            </a:r>
            <a:r>
              <a:rPr lang="en-US" sz="1400" i="1" dirty="0"/>
              <a:t> </a:t>
            </a:r>
            <a:r>
              <a:rPr lang="en-US" sz="1400" i="1" dirty="0" err="1"/>
              <a:t>Masih</a:t>
            </a:r>
            <a:r>
              <a:rPr lang="en-US" sz="1400" i="1" dirty="0"/>
              <a:t> v (aba) UK </a:t>
            </a:r>
            <a:r>
              <a:rPr lang="en-US" sz="1400" i="1" dirty="0" err="1"/>
              <a:t>Jalsa</a:t>
            </a:r>
            <a:r>
              <a:rPr lang="en-US" sz="1400" i="1" dirty="0"/>
              <a:t> </a:t>
            </a:r>
            <a:r>
              <a:rPr lang="en-US" sz="1400" i="1" dirty="0" err="1"/>
              <a:t>Salana</a:t>
            </a:r>
            <a:r>
              <a:rPr lang="en-US" sz="1400" i="1" dirty="0"/>
              <a:t> 7/23/11</a:t>
            </a:r>
            <a:endParaRPr lang="en-US" sz="1400" dirty="0"/>
          </a:p>
        </p:txBody>
      </p:sp>
      <p:sp>
        <p:nvSpPr>
          <p:cNvPr id="7" name="TextBox 6"/>
          <p:cNvSpPr txBox="1"/>
          <p:nvPr/>
        </p:nvSpPr>
        <p:spPr>
          <a:xfrm>
            <a:off x="4397339" y="409135"/>
            <a:ext cx="4194097" cy="523220"/>
          </a:xfrm>
          <a:prstGeom prst="rect">
            <a:avLst/>
          </a:prstGeom>
          <a:noFill/>
        </p:spPr>
        <p:txBody>
          <a:bodyPr wrap="none" rtlCol="0">
            <a:spAutoFit/>
          </a:bodyPr>
          <a:lstStyle/>
          <a:p>
            <a:r>
              <a:rPr lang="en-US" sz="2800" b="1" dirty="0" smtClean="0">
                <a:solidFill>
                  <a:schemeClr val="bg1"/>
                </a:solidFill>
              </a:rPr>
              <a:t>Guidance from Hazur (aba)</a:t>
            </a:r>
            <a:endParaRPr lang="en-US" sz="2800" b="1" dirty="0">
              <a:solidFill>
                <a:schemeClr val="bg1"/>
              </a:solidFill>
            </a:endParaRPr>
          </a:p>
        </p:txBody>
      </p:sp>
    </p:spTree>
    <p:extLst>
      <p:ext uri="{BB962C8B-B14F-4D97-AF65-F5344CB8AC3E}">
        <p14:creationId xmlns:p14="http://schemas.microsoft.com/office/powerpoint/2010/main" val="593861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4691" y="1319983"/>
            <a:ext cx="4828865" cy="4832093"/>
          </a:xfrm>
          <a:prstGeom prst="rect">
            <a:avLst/>
          </a:prstGeom>
          <a:noFill/>
        </p:spPr>
        <p:txBody>
          <a:bodyPr wrap="square" rtlCol="0">
            <a:spAutoFit/>
          </a:bodyPr>
          <a:lstStyle/>
          <a:p>
            <a:r>
              <a:rPr lang="en-US" sz="2800" b="1" dirty="0" smtClean="0"/>
              <a:t>I </a:t>
            </a:r>
            <a:r>
              <a:rPr lang="en-US" sz="2800" b="1" dirty="0"/>
              <a:t>found out from </a:t>
            </a:r>
            <a:r>
              <a:rPr lang="en-US" sz="2800" b="1" dirty="0" smtClean="0"/>
              <a:t>an </a:t>
            </a:r>
            <a:r>
              <a:rPr lang="en-US" sz="2800" b="1" dirty="0"/>
              <a:t>Ahmadi brother that my wife mentioned to his wife that I don’t help out around the house with chores and properly deal with our children.  </a:t>
            </a:r>
            <a:r>
              <a:rPr lang="en-US" sz="2800" b="1" dirty="0" smtClean="0"/>
              <a:t>She said that even </a:t>
            </a:r>
            <a:r>
              <a:rPr lang="en-US" sz="2800" b="1" dirty="0"/>
              <a:t>my </a:t>
            </a:r>
            <a:r>
              <a:rPr lang="en-US" sz="2800" b="1" dirty="0" smtClean="0"/>
              <a:t>parents come </a:t>
            </a:r>
            <a:r>
              <a:rPr lang="en-US" sz="2800" b="1" dirty="0"/>
              <a:t>and visit </a:t>
            </a:r>
            <a:r>
              <a:rPr lang="en-US" sz="2800" b="1" dirty="0" smtClean="0"/>
              <a:t>often but </a:t>
            </a:r>
            <a:r>
              <a:rPr lang="en-US" sz="2800" b="1" dirty="0"/>
              <a:t>do not </a:t>
            </a:r>
            <a:r>
              <a:rPr lang="en-US" sz="2800" b="1" dirty="0" smtClean="0"/>
              <a:t>help much.  </a:t>
            </a:r>
            <a:r>
              <a:rPr lang="en-US" sz="2800" b="1" dirty="0"/>
              <a:t>I am not sure how to deal with this?</a:t>
            </a:r>
          </a:p>
        </p:txBody>
      </p:sp>
      <p:sp>
        <p:nvSpPr>
          <p:cNvPr id="3" name="TextBox 2"/>
          <p:cNvSpPr txBox="1"/>
          <p:nvPr/>
        </p:nvSpPr>
        <p:spPr>
          <a:xfrm>
            <a:off x="5251473" y="1160724"/>
            <a:ext cx="3214341" cy="769441"/>
          </a:xfrm>
          <a:prstGeom prst="rect">
            <a:avLst/>
          </a:prstGeom>
          <a:noFill/>
        </p:spPr>
        <p:txBody>
          <a:bodyPr wrap="none" rtlCol="0">
            <a:spAutoFit/>
          </a:bodyPr>
          <a:lstStyle/>
          <a:p>
            <a:r>
              <a:rPr lang="en-US" sz="4400" b="1" dirty="0" smtClean="0"/>
              <a:t>Discussion III</a:t>
            </a:r>
            <a:endParaRPr lang="en-US" sz="4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444" y="1941901"/>
            <a:ext cx="3471334" cy="4248880"/>
          </a:xfrm>
          <a:prstGeom prst="rect">
            <a:avLst/>
          </a:prstGeom>
        </p:spPr>
      </p:pic>
    </p:spTree>
    <p:extLst>
      <p:ext uri="{BB962C8B-B14F-4D97-AF65-F5344CB8AC3E}">
        <p14:creationId xmlns:p14="http://schemas.microsoft.com/office/powerpoint/2010/main" val="1904279119"/>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extBox 1"/>
          <p:cNvSpPr txBox="1"/>
          <p:nvPr/>
        </p:nvSpPr>
        <p:spPr>
          <a:xfrm>
            <a:off x="758222" y="1670313"/>
            <a:ext cx="7627556" cy="769441"/>
          </a:xfrm>
          <a:prstGeom prst="rect">
            <a:avLst/>
          </a:prstGeom>
          <a:noFill/>
        </p:spPr>
        <p:txBody>
          <a:bodyPr wrap="square" rtlCol="0">
            <a:spAutoFit/>
          </a:bodyPr>
          <a:lstStyle/>
          <a:p>
            <a:r>
              <a:rPr lang="en-US" sz="2200" b="1" dirty="0"/>
              <a:t>Option 1</a:t>
            </a:r>
            <a:r>
              <a:rPr lang="en-US" sz="2200" b="1" dirty="0" smtClean="0"/>
              <a:t>: </a:t>
            </a:r>
            <a:r>
              <a:rPr lang="en-US" sz="2200" dirty="0" smtClean="0"/>
              <a:t>I would explain to my wife that the household is her responsibility and mine is to focus on providing food and shelter.</a:t>
            </a:r>
            <a:endParaRPr lang="en-US" sz="2200" dirty="0"/>
          </a:p>
        </p:txBody>
      </p:sp>
      <p:sp>
        <p:nvSpPr>
          <p:cNvPr id="3" name="TextBox 2"/>
          <p:cNvSpPr txBox="1"/>
          <p:nvPr/>
        </p:nvSpPr>
        <p:spPr>
          <a:xfrm>
            <a:off x="758222" y="2677549"/>
            <a:ext cx="7736991" cy="769441"/>
          </a:xfrm>
          <a:prstGeom prst="rect">
            <a:avLst/>
          </a:prstGeom>
          <a:noFill/>
        </p:spPr>
        <p:txBody>
          <a:bodyPr wrap="square" rtlCol="0">
            <a:spAutoFit/>
          </a:bodyPr>
          <a:lstStyle/>
          <a:p>
            <a:r>
              <a:rPr lang="en-US" sz="2200" b="1" dirty="0"/>
              <a:t>Option 2: </a:t>
            </a:r>
            <a:r>
              <a:rPr lang="en-US" sz="2200" dirty="0" smtClean="0"/>
              <a:t>I would chastise my wife for talking about family matters so loosely with others in the Jama’at.</a:t>
            </a:r>
            <a:endParaRPr lang="en-US" sz="2200" dirty="0"/>
          </a:p>
        </p:txBody>
      </p:sp>
      <p:sp>
        <p:nvSpPr>
          <p:cNvPr id="4" name="TextBox 3"/>
          <p:cNvSpPr txBox="1"/>
          <p:nvPr/>
        </p:nvSpPr>
        <p:spPr>
          <a:xfrm>
            <a:off x="758222" y="3684785"/>
            <a:ext cx="7496232" cy="769441"/>
          </a:xfrm>
          <a:prstGeom prst="rect">
            <a:avLst/>
          </a:prstGeom>
          <a:noFill/>
        </p:spPr>
        <p:txBody>
          <a:bodyPr wrap="square" rtlCol="0">
            <a:spAutoFit/>
          </a:bodyPr>
          <a:lstStyle/>
          <a:p>
            <a:r>
              <a:rPr lang="en-US" sz="2200" b="1" dirty="0"/>
              <a:t>Option 3: </a:t>
            </a:r>
            <a:r>
              <a:rPr lang="en-US" sz="2200" dirty="0" smtClean="0"/>
              <a:t>I would ask my wife how my family and I can better help around the house.</a:t>
            </a:r>
            <a:endParaRPr lang="en-US" sz="2200" dirty="0"/>
          </a:p>
        </p:txBody>
      </p:sp>
      <p:sp>
        <p:nvSpPr>
          <p:cNvPr id="6" name="TextBox 5"/>
          <p:cNvSpPr txBox="1"/>
          <p:nvPr/>
        </p:nvSpPr>
        <p:spPr>
          <a:xfrm>
            <a:off x="796661" y="4605442"/>
            <a:ext cx="8058678"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Option 4</a:t>
            </a:r>
            <a:r>
              <a:rPr lang="en-US" sz="2400" b="1" dirty="0" smtClean="0"/>
              <a:t>:</a:t>
            </a:r>
            <a:r>
              <a:rPr lang="en-US" sz="2400" dirty="0" smtClean="0"/>
              <a:t>  Any other response?</a:t>
            </a:r>
            <a:endParaRPr lang="en-US" sz="2400" dirty="0"/>
          </a:p>
        </p:txBody>
      </p:sp>
    </p:spTree>
    <p:extLst>
      <p:ext uri="{BB962C8B-B14F-4D97-AF65-F5344CB8AC3E}">
        <p14:creationId xmlns:p14="http://schemas.microsoft.com/office/powerpoint/2010/main" val="416993745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135906"/>
            <a:ext cx="9144000" cy="4961060"/>
          </a:xfrm>
          <a:prstGeom prst="rect">
            <a:avLst/>
          </a:prstGeom>
          <a:solidFill>
            <a:schemeClr val="accent2">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76518" y="1983510"/>
            <a:ext cx="8160898" cy="3634456"/>
          </a:xfrm>
          <a:prstGeom prst="rect">
            <a:avLst/>
          </a:prstGeom>
        </p:spPr>
        <p:txBody>
          <a:bodyPr wrap="square">
            <a:spAutoFit/>
          </a:bodyPr>
          <a:lstStyle/>
          <a:p>
            <a:pPr algn="just">
              <a:lnSpc>
                <a:spcPct val="115000"/>
              </a:lnSpc>
              <a:spcAft>
                <a:spcPts val="750"/>
              </a:spcAft>
            </a:pPr>
            <a:r>
              <a:rPr lang="en-US" sz="2800" b="1" dirty="0">
                <a:latin typeface="Calibri" panose="020F0502020204030204" pitchFamily="34" charset="0"/>
                <a:ea typeface="Calibri" panose="020F0502020204030204" pitchFamily="34" charset="0"/>
                <a:cs typeface="Times New Roman" panose="02020603050405020304" pitchFamily="18" charset="0"/>
              </a:rPr>
              <a:t>It is narrated by </a:t>
            </a:r>
            <a:r>
              <a:rPr lang="en-US" sz="2800" b="1" dirty="0" err="1">
                <a:latin typeface="Calibri" panose="020F0502020204030204" pitchFamily="34" charset="0"/>
                <a:ea typeface="Calibri" panose="020F0502020204030204" pitchFamily="34" charset="0"/>
                <a:cs typeface="Times New Roman" panose="02020603050405020304" pitchFamily="18" charset="0"/>
              </a:rPr>
              <a:t>Abū</a:t>
            </a:r>
            <a:r>
              <a:rPr lang="en-US" sz="2800" b="1" dirty="0">
                <a:latin typeface="Calibri" panose="020F0502020204030204" pitchFamily="34" charset="0"/>
                <a:ea typeface="Calibri" panose="020F0502020204030204" pitchFamily="34" charset="0"/>
                <a:cs typeface="Times New Roman" panose="02020603050405020304" pitchFamily="18" charset="0"/>
              </a:rPr>
              <a:t> Hurairah (may </a:t>
            </a:r>
            <a:r>
              <a:rPr lang="en-US" sz="2800" b="1" dirty="0" err="1">
                <a:latin typeface="Calibri" panose="020F0502020204030204" pitchFamily="34" charset="0"/>
                <a:ea typeface="Calibri" panose="020F0502020204030204" pitchFamily="34" charset="0"/>
                <a:cs typeface="Times New Roman" panose="02020603050405020304" pitchFamily="18" charset="0"/>
              </a:rPr>
              <a:t>Allāh</a:t>
            </a:r>
            <a:r>
              <a:rPr lang="en-US" sz="2800" b="1" dirty="0">
                <a:latin typeface="Calibri" panose="020F0502020204030204" pitchFamily="34" charset="0"/>
                <a:ea typeface="Calibri" panose="020F0502020204030204" pitchFamily="34" charset="0"/>
                <a:cs typeface="Times New Roman" panose="02020603050405020304" pitchFamily="18" charset="0"/>
              </a:rPr>
              <a:t> be pleased with him) that the Holy Prophet (peace and blessings of </a:t>
            </a:r>
            <a:r>
              <a:rPr lang="en-US" sz="2800" b="1" dirty="0" err="1">
                <a:latin typeface="Calibri" panose="020F0502020204030204" pitchFamily="34" charset="0"/>
                <a:ea typeface="Calibri" panose="020F0502020204030204" pitchFamily="34" charset="0"/>
                <a:cs typeface="Times New Roman" panose="02020603050405020304" pitchFamily="18" charset="0"/>
              </a:rPr>
              <a:t>Allāh</a:t>
            </a:r>
            <a:r>
              <a:rPr lang="en-US" sz="2800" b="1" dirty="0">
                <a:latin typeface="Calibri" panose="020F0502020204030204" pitchFamily="34" charset="0"/>
                <a:ea typeface="Calibri" panose="020F0502020204030204" pitchFamily="34" charset="0"/>
                <a:cs typeface="Times New Roman" panose="02020603050405020304" pitchFamily="18" charset="0"/>
              </a:rPr>
              <a:t> be upon him) said, “Among the believers, most perfect in faith are those who have the best disposition, and the best among you are those who are kindest to their wives</a:t>
            </a:r>
            <a:r>
              <a:rPr lang="en-US" sz="2800" b="1" dirty="0" smtClean="0">
                <a:latin typeface="Calibri" panose="020F0502020204030204" pitchFamily="34" charset="0"/>
                <a:ea typeface="Calibri" panose="020F0502020204030204" pitchFamily="34" charset="0"/>
                <a:cs typeface="Times New Roman" panose="02020603050405020304" pitchFamily="18" charset="0"/>
              </a:rPr>
              <a:t>.”</a:t>
            </a:r>
          </a:p>
          <a:p>
            <a:pPr algn="r">
              <a:lnSpc>
                <a:spcPct val="115000"/>
              </a:lnSpc>
              <a:spcAft>
                <a:spcPts val="75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 </a:t>
            </a:r>
            <a:r>
              <a:rPr lang="en-US" sz="2000" b="1" dirty="0">
                <a:latin typeface="Calibri" panose="020F0502020204030204" pitchFamily="34" charset="0"/>
                <a:ea typeface="Calibri" panose="020F0502020204030204" pitchFamily="34" charset="0"/>
                <a:cs typeface="Times New Roman" panose="02020603050405020304" pitchFamily="18" charset="0"/>
              </a:rPr>
              <a:t>(</a:t>
            </a:r>
            <a:r>
              <a:rPr lang="en-US" sz="2000" b="1" dirty="0" err="1">
                <a:latin typeface="Calibri" panose="020F0502020204030204" pitchFamily="34" charset="0"/>
                <a:ea typeface="Calibri" panose="020F0502020204030204" pitchFamily="34" charset="0"/>
                <a:cs typeface="Times New Roman" panose="02020603050405020304" pitchFamily="18" charset="0"/>
              </a:rPr>
              <a:t>Tirmidhī</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en-US" sz="2000" b="1" dirty="0" err="1">
                <a:latin typeface="Calibri" panose="020F0502020204030204" pitchFamily="34" charset="0"/>
                <a:ea typeface="Calibri" panose="020F0502020204030204" pitchFamily="34" charset="0"/>
                <a:cs typeface="Times New Roman" panose="02020603050405020304" pitchFamily="18" charset="0"/>
              </a:rPr>
              <a:t>Kitābun-Nikāḥ</a:t>
            </a:r>
            <a:r>
              <a:rPr lang="en-US" sz="2000" b="1" dirty="0" smtClean="0">
                <a:latin typeface="Calibri" panose="020F0502020204030204" pitchFamily="34" charset="0"/>
                <a:ea typeface="Calibri" panose="020F0502020204030204" pitchFamily="34" charset="0"/>
                <a:cs typeface="Times New Roman" panose="02020603050405020304" pitchFamily="18" charset="0"/>
              </a:rPr>
              <a:t>)</a:t>
            </a:r>
          </a:p>
        </p:txBody>
      </p:sp>
      <p:sp>
        <p:nvSpPr>
          <p:cNvPr id="3" name="TextBox 2"/>
          <p:cNvSpPr txBox="1"/>
          <p:nvPr/>
        </p:nvSpPr>
        <p:spPr>
          <a:xfrm>
            <a:off x="599079" y="1239352"/>
            <a:ext cx="6779100" cy="707886"/>
          </a:xfrm>
          <a:prstGeom prst="rect">
            <a:avLst/>
          </a:prstGeom>
          <a:noFill/>
        </p:spPr>
        <p:txBody>
          <a:bodyPr wrap="none" rtlCol="0">
            <a:spAutoFit/>
          </a:bodyPr>
          <a:lstStyle/>
          <a:p>
            <a:r>
              <a:rPr lang="en-US" sz="4000" b="1" dirty="0" smtClean="0"/>
              <a:t>Showing Kindness to Your Wife</a:t>
            </a:r>
            <a:endParaRPr lang="en-US" sz="4000" b="1" dirty="0"/>
          </a:p>
        </p:txBody>
      </p:sp>
      <p:sp>
        <p:nvSpPr>
          <p:cNvPr id="6" name="TextBox 5"/>
          <p:cNvSpPr txBox="1"/>
          <p:nvPr/>
        </p:nvSpPr>
        <p:spPr>
          <a:xfrm>
            <a:off x="3538172" y="426073"/>
            <a:ext cx="5199244" cy="461665"/>
          </a:xfrm>
          <a:prstGeom prst="rect">
            <a:avLst/>
          </a:prstGeom>
          <a:noFill/>
        </p:spPr>
        <p:txBody>
          <a:bodyPr wrap="none" rtlCol="0">
            <a:spAutoFit/>
          </a:bodyPr>
          <a:lstStyle/>
          <a:p>
            <a:r>
              <a:rPr lang="en-US" sz="2400" b="1" dirty="0" smtClean="0">
                <a:solidFill>
                  <a:schemeClr val="bg1"/>
                </a:solidFill>
              </a:rPr>
              <a:t>Guidance from the Holy Prophet (saw)</a:t>
            </a:r>
            <a:endParaRPr lang="en-US" sz="2400" b="1" dirty="0">
              <a:solidFill>
                <a:schemeClr val="bg1"/>
              </a:solidFill>
            </a:endParaRPr>
          </a:p>
        </p:txBody>
      </p:sp>
    </p:spTree>
    <p:extLst>
      <p:ext uri="{BB962C8B-B14F-4D97-AF65-F5344CB8AC3E}">
        <p14:creationId xmlns:p14="http://schemas.microsoft.com/office/powerpoint/2010/main" val="319821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779109" y="450599"/>
            <a:ext cx="5201239" cy="400110"/>
          </a:xfrm>
          <a:prstGeom prst="rect">
            <a:avLst/>
          </a:prstGeom>
          <a:noFill/>
        </p:spPr>
        <p:txBody>
          <a:bodyPr wrap="none" rtlCol="0">
            <a:spAutoFit/>
          </a:bodyPr>
          <a:lstStyle/>
          <a:p>
            <a:r>
              <a:rPr lang="en-US" sz="2000" b="1" dirty="0" smtClean="0">
                <a:solidFill>
                  <a:schemeClr val="bg1"/>
                </a:solidFill>
              </a:rPr>
              <a:t>A Short Video from </a:t>
            </a:r>
            <a:r>
              <a:rPr lang="en-US" sz="2000" b="1" dirty="0" err="1" smtClean="0">
                <a:solidFill>
                  <a:schemeClr val="bg1"/>
                </a:solidFill>
              </a:rPr>
              <a:t>Jalsa</a:t>
            </a:r>
            <a:r>
              <a:rPr lang="en-US" sz="2000" b="1" dirty="0" smtClean="0">
                <a:solidFill>
                  <a:schemeClr val="bg1"/>
                </a:solidFill>
              </a:rPr>
              <a:t> Sermon, Nov 10, 2006</a:t>
            </a:r>
            <a:endParaRPr lang="en-US" sz="2000" b="1" dirty="0">
              <a:solidFill>
                <a:schemeClr val="bg1"/>
              </a:solidFill>
            </a:endParaRPr>
          </a:p>
        </p:txBody>
      </p:sp>
      <p:pic>
        <p:nvPicPr>
          <p:cNvPr id="4" name="Topic 3 successful marriage with subtitle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4000" y="1397000"/>
            <a:ext cx="6096000" cy="4064000"/>
          </a:xfrm>
          <a:prstGeom prst="rect">
            <a:avLst/>
          </a:prstGeom>
        </p:spPr>
      </p:pic>
    </p:spTree>
    <p:extLst>
      <p:ext uri="{BB962C8B-B14F-4D97-AF65-F5344CB8AC3E}">
        <p14:creationId xmlns:p14="http://schemas.microsoft.com/office/powerpoint/2010/main" val="255125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34998" y="521154"/>
            <a:ext cx="2338952" cy="400110"/>
          </a:xfrm>
          <a:prstGeom prst="rect">
            <a:avLst/>
          </a:prstGeom>
          <a:noFill/>
        </p:spPr>
        <p:txBody>
          <a:bodyPr wrap="none" rtlCol="0">
            <a:spAutoFit/>
          </a:bodyPr>
          <a:lstStyle/>
          <a:p>
            <a:r>
              <a:rPr lang="en-US" sz="2000" b="1" dirty="0" smtClean="0">
                <a:solidFill>
                  <a:schemeClr val="bg1"/>
                </a:solidFill>
              </a:rPr>
              <a:t>Translation of Video</a:t>
            </a:r>
            <a:endParaRPr lang="en-US" sz="2000" b="1" dirty="0">
              <a:solidFill>
                <a:schemeClr val="bg1"/>
              </a:solidFill>
            </a:endParaRPr>
          </a:p>
        </p:txBody>
      </p:sp>
      <p:sp>
        <p:nvSpPr>
          <p:cNvPr id="3" name="Rectangle 2"/>
          <p:cNvSpPr/>
          <p:nvPr/>
        </p:nvSpPr>
        <p:spPr>
          <a:xfrm>
            <a:off x="0" y="1135462"/>
            <a:ext cx="9143999" cy="5016758"/>
          </a:xfrm>
          <a:prstGeom prst="rect">
            <a:avLst/>
          </a:prstGeom>
        </p:spPr>
        <p:txBody>
          <a:bodyPr wrap="square">
            <a:spAutoFit/>
          </a:bodyPr>
          <a:lstStyle/>
          <a:p>
            <a:r>
              <a:rPr lang="en-US" sz="2000" dirty="0" err="1" smtClean="0"/>
              <a:t>Huzur</a:t>
            </a:r>
            <a:r>
              <a:rPr lang="en-US" sz="2000" dirty="0" smtClean="0"/>
              <a:t> </a:t>
            </a:r>
            <a:r>
              <a:rPr lang="en-US" sz="2000" dirty="0"/>
              <a:t>reads </a:t>
            </a:r>
            <a:r>
              <a:rPr lang="en-US" sz="2000" dirty="0" smtClean="0"/>
              <a:t>a verse </a:t>
            </a:r>
            <a:r>
              <a:rPr lang="en-US" sz="2000" dirty="0"/>
              <a:t>of the Holy Quran. You treat them well in everyday life. If you dislike them, it is very likely that you dislike a thing and Allah blesses it a lot. So when marriage takes place, kindness demands that you bear with and treat each other gently, understand each other and fear Allah. Allah </a:t>
            </a:r>
            <a:r>
              <a:rPr lang="en-US" sz="2000" dirty="0" err="1"/>
              <a:t>Ta’ala</a:t>
            </a:r>
            <a:r>
              <a:rPr lang="en-US" sz="2000" dirty="0"/>
              <a:t> says that if being obedient to Him, you will try to be kind to each other, then anything which you apparently dislike may change to likeness. And you may get a lot of goodness and blessing from this relationship because you don’t know the unseen but Allah knows what is hidden and has control over everything. He will create goodness and blessing in it for you. </a:t>
            </a:r>
            <a:r>
              <a:rPr lang="en-US" sz="2000" dirty="0" err="1"/>
              <a:t>Hazrat</a:t>
            </a:r>
            <a:r>
              <a:rPr lang="en-US" sz="2000" dirty="0"/>
              <a:t> </a:t>
            </a:r>
            <a:r>
              <a:rPr lang="en-US" sz="2000" dirty="0" err="1"/>
              <a:t>Khalifatul</a:t>
            </a:r>
            <a:r>
              <a:rPr lang="en-US" sz="2000" dirty="0"/>
              <a:t> Mash I (</a:t>
            </a:r>
            <a:r>
              <a:rPr lang="en-US" sz="2000" dirty="0" err="1"/>
              <a:t>ra</a:t>
            </a:r>
            <a:r>
              <a:rPr lang="en-US" sz="2000" dirty="0"/>
              <a:t>) says that once I came to know about a man that he does not treat his wife well and rather is very rude to her. </a:t>
            </a:r>
            <a:r>
              <a:rPr lang="en-US" sz="2000" dirty="0" err="1"/>
              <a:t>Huzur</a:t>
            </a:r>
            <a:r>
              <a:rPr lang="en-US" sz="2000" dirty="0"/>
              <a:t> says that one day he came across me on my way somewhere. I advised him in the light of this verse [which </a:t>
            </a:r>
            <a:r>
              <a:rPr lang="en-US" sz="2000" dirty="0" err="1"/>
              <a:t>Huzur</a:t>
            </a:r>
            <a:r>
              <a:rPr lang="en-US" sz="2000" dirty="0"/>
              <a:t> recited earlier]. From there, that man went straight to his home and said to his wife that you know that I have been treating you like enemies but today </a:t>
            </a:r>
            <a:r>
              <a:rPr lang="en-US" sz="2000" dirty="0" err="1"/>
              <a:t>Maulana</a:t>
            </a:r>
            <a:r>
              <a:rPr lang="en-US" sz="2000" dirty="0"/>
              <a:t> </a:t>
            </a:r>
            <a:r>
              <a:rPr lang="en-US" sz="2000" dirty="0" err="1"/>
              <a:t>Noorud</a:t>
            </a:r>
            <a:r>
              <a:rPr lang="en-US" sz="2000" dirty="0"/>
              <a:t> Din Sahib (</a:t>
            </a:r>
            <a:r>
              <a:rPr lang="en-US" sz="2000" dirty="0" err="1"/>
              <a:t>ra</a:t>
            </a:r>
            <a:r>
              <a:rPr lang="en-US" sz="2000" dirty="0"/>
              <a:t>) has opened my eyes. From now on, I will treat you well. </a:t>
            </a:r>
            <a:r>
              <a:rPr lang="en-US" sz="2000" dirty="0" err="1"/>
              <a:t>Hazrat</a:t>
            </a:r>
            <a:r>
              <a:rPr lang="en-US" sz="2000" dirty="0"/>
              <a:t> </a:t>
            </a:r>
            <a:r>
              <a:rPr lang="en-US" sz="2000" dirty="0" err="1"/>
              <a:t>Khalifatul</a:t>
            </a:r>
            <a:r>
              <a:rPr lang="en-US" sz="2000" dirty="0"/>
              <a:t> </a:t>
            </a:r>
            <a:r>
              <a:rPr lang="en-US" sz="2000" dirty="0" err="1"/>
              <a:t>Masih</a:t>
            </a:r>
            <a:r>
              <a:rPr lang="en-US" sz="2000" dirty="0"/>
              <a:t> (</a:t>
            </a:r>
            <a:r>
              <a:rPr lang="en-US" sz="2000" dirty="0" err="1"/>
              <a:t>ra</a:t>
            </a:r>
            <a:r>
              <a:rPr lang="en-US" sz="2000" dirty="0"/>
              <a:t>) says that after that, Allah </a:t>
            </a:r>
            <a:r>
              <a:rPr lang="en-US" sz="2000" dirty="0" err="1"/>
              <a:t>Ta’ala</a:t>
            </a:r>
            <a:r>
              <a:rPr lang="en-US" sz="2000" dirty="0"/>
              <a:t> rewarded that man with many blessings he had four very beautiful children and they lived happily thereafter. </a:t>
            </a:r>
          </a:p>
        </p:txBody>
      </p:sp>
    </p:spTree>
    <p:extLst>
      <p:ext uri="{BB962C8B-B14F-4D97-AF65-F5344CB8AC3E}">
        <p14:creationId xmlns:p14="http://schemas.microsoft.com/office/powerpoint/2010/main" val="460618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5686" y="1117655"/>
            <a:ext cx="7886700" cy="1325563"/>
          </a:xfrm>
        </p:spPr>
        <p:txBody>
          <a:bodyPr/>
          <a:lstStyle/>
          <a:p>
            <a:r>
              <a:rPr lang="en-US" b="1" dirty="0" smtClean="0"/>
              <a:t>AGENDA</a:t>
            </a:r>
            <a:endParaRPr lang="en-US" b="1" dirty="0"/>
          </a:p>
        </p:txBody>
      </p:sp>
      <p:sp>
        <p:nvSpPr>
          <p:cNvPr id="3" name="Content Placeholder 2"/>
          <p:cNvSpPr>
            <a:spLocks noGrp="1"/>
          </p:cNvSpPr>
          <p:nvPr>
            <p:ph idx="1"/>
          </p:nvPr>
        </p:nvSpPr>
        <p:spPr>
          <a:xfrm>
            <a:off x="297951" y="2334056"/>
            <a:ext cx="8578921" cy="4351338"/>
          </a:xfrm>
        </p:spPr>
        <p:txBody>
          <a:bodyPr>
            <a:normAutofit fontScale="92500"/>
          </a:bodyPr>
          <a:lstStyle/>
          <a:p>
            <a:r>
              <a:rPr lang="en-US" dirty="0" smtClean="0"/>
              <a:t>Recitation of the Holy Quran (30:22)		</a:t>
            </a:r>
          </a:p>
          <a:p>
            <a:r>
              <a:rPr lang="en-US" dirty="0" smtClean="0"/>
              <a:t>Pledge</a:t>
            </a:r>
          </a:p>
          <a:p>
            <a:r>
              <a:rPr lang="en-US" dirty="0"/>
              <a:t>Reminders: Recitation of HQ and Congregational </a:t>
            </a:r>
            <a:r>
              <a:rPr lang="en-US" dirty="0" smtClean="0"/>
              <a:t>Prayers</a:t>
            </a:r>
          </a:p>
          <a:p>
            <a:r>
              <a:rPr lang="en-US" dirty="0" smtClean="0"/>
              <a:t>Monthly topic: What does a truly successful marriage mean?</a:t>
            </a:r>
          </a:p>
          <a:p>
            <a:r>
              <a:rPr lang="en-US" dirty="0" smtClean="0"/>
              <a:t>Health topic: Vitamins</a:t>
            </a:r>
          </a:p>
          <a:p>
            <a:r>
              <a:rPr lang="en-US" dirty="0" smtClean="0"/>
              <a:t>National Reminders/announcements</a:t>
            </a:r>
          </a:p>
          <a:p>
            <a:r>
              <a:rPr lang="en-US" dirty="0" smtClean="0"/>
              <a:t>Local Reminders/announcements			</a:t>
            </a:r>
          </a:p>
          <a:p>
            <a:r>
              <a:rPr lang="en-US" dirty="0" err="1" smtClean="0"/>
              <a:t>Dua</a:t>
            </a:r>
            <a:endParaRPr lang="en-US" dirty="0" smtClean="0"/>
          </a:p>
          <a:p>
            <a:pPr marL="0" indent="0">
              <a:buNone/>
            </a:pPr>
            <a:r>
              <a:rPr lang="en-US" dirty="0" smtClean="0"/>
              <a:t>								</a:t>
            </a:r>
          </a:p>
        </p:txBody>
      </p:sp>
    </p:spTree>
    <p:extLst>
      <p:ext uri="{BB962C8B-B14F-4D97-AF65-F5344CB8AC3E}">
        <p14:creationId xmlns:p14="http://schemas.microsoft.com/office/powerpoint/2010/main" val="1650300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4171" y="1737629"/>
            <a:ext cx="8656478" cy="1325563"/>
          </a:xfrm>
        </p:spPr>
        <p:txBody>
          <a:bodyPr>
            <a:normAutofit fontScale="90000"/>
          </a:bodyPr>
          <a:lstStyle/>
          <a:p>
            <a:r>
              <a:rPr lang="en-US" b="1" dirty="0" smtClean="0"/>
              <a:t/>
            </a:r>
            <a:br>
              <a:rPr lang="en-US" b="1" dirty="0" smtClean="0"/>
            </a:br>
            <a:r>
              <a:rPr lang="en-US" b="1" dirty="0" smtClean="0"/>
              <a:t/>
            </a:r>
            <a:br>
              <a:rPr lang="en-US" b="1" dirty="0" smtClean="0"/>
            </a:br>
            <a:r>
              <a:rPr lang="en-US" b="1" dirty="0"/>
              <a:t/>
            </a:r>
            <a:br>
              <a:rPr lang="en-US" b="1" dirty="0"/>
            </a:br>
            <a:r>
              <a:rPr lang="en-US" b="1" dirty="0" smtClean="0"/>
              <a:t>In the past week, how many times:</a:t>
            </a:r>
            <a:br>
              <a:rPr lang="en-US" b="1" dirty="0" smtClean="0"/>
            </a:br>
            <a:r>
              <a:rPr lang="en-US" b="1" dirty="0" smtClean="0"/>
              <a:t/>
            </a:r>
            <a:br>
              <a:rPr lang="en-US" b="1" dirty="0" smtClean="0"/>
            </a:br>
            <a:r>
              <a:rPr lang="en-US" b="1" dirty="0" smtClean="0"/>
              <a:t>- did you yell at your wife?</a:t>
            </a:r>
            <a:br>
              <a:rPr lang="en-US" b="1" dirty="0" smtClean="0"/>
            </a:br>
            <a:r>
              <a:rPr lang="en-US" b="1" dirty="0" smtClean="0"/>
              <a:t>- did you </a:t>
            </a:r>
            <a:r>
              <a:rPr lang="en-US" b="1" u="sng" dirty="0" smtClean="0"/>
              <a:t>not</a:t>
            </a:r>
            <a:r>
              <a:rPr lang="en-US" b="1" dirty="0" smtClean="0"/>
              <a:t> speak the full truth with your wife?</a:t>
            </a:r>
            <a:br>
              <a:rPr lang="en-US" b="1" dirty="0" smtClean="0"/>
            </a:br>
            <a:endParaRPr lang="en-US" b="1" dirty="0"/>
          </a:p>
        </p:txBody>
      </p:sp>
      <p:sp>
        <p:nvSpPr>
          <p:cNvPr id="3" name="Rectangle 2"/>
          <p:cNvSpPr/>
          <p:nvPr/>
        </p:nvSpPr>
        <p:spPr>
          <a:xfrm>
            <a:off x="4845830" y="285376"/>
            <a:ext cx="2705675" cy="1200329"/>
          </a:xfrm>
          <a:prstGeom prst="rect">
            <a:avLst/>
          </a:prstGeom>
        </p:spPr>
        <p:txBody>
          <a:bodyPr wrap="square">
            <a:spAutoFit/>
          </a:bodyPr>
          <a:lstStyle/>
          <a:p>
            <a:r>
              <a:rPr lang="x-none" sz="3600" b="1" dirty="0">
                <a:solidFill>
                  <a:schemeClr val="bg1"/>
                </a:solidFill>
              </a:rPr>
              <a:t>اپنے جائزے لیں -</a:t>
            </a:r>
            <a:endParaRPr lang="en-US" sz="3600" b="1" dirty="0">
              <a:solidFill>
                <a:schemeClr val="bg1"/>
              </a:solidFill>
            </a:endParaRPr>
          </a:p>
        </p:txBody>
      </p:sp>
      <p:sp>
        <p:nvSpPr>
          <p:cNvPr id="5" name="Title 1"/>
          <p:cNvSpPr txBox="1">
            <a:spLocks/>
          </p:cNvSpPr>
          <p:nvPr/>
        </p:nvSpPr>
        <p:spPr>
          <a:xfrm>
            <a:off x="3994807" y="890705"/>
            <a:ext cx="4315389" cy="58877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smtClean="0">
                <a:solidFill>
                  <a:srgbClr val="000000"/>
                </a:solidFill>
              </a:rPr>
              <a:t>Self analyze </a:t>
            </a:r>
            <a:r>
              <a:rPr lang="en-US" sz="3200" b="1" dirty="0">
                <a:solidFill>
                  <a:srgbClr val="000000"/>
                </a:solidFill>
              </a:rPr>
              <a:t>y</a:t>
            </a:r>
            <a:r>
              <a:rPr lang="en-US" sz="3200" b="1" dirty="0" smtClean="0">
                <a:solidFill>
                  <a:srgbClr val="000000"/>
                </a:solidFill>
              </a:rPr>
              <a:t>ourself, KMV</a:t>
            </a:r>
            <a:endParaRPr lang="en-US" sz="3200" b="1" dirty="0">
              <a:solidFill>
                <a:srgbClr val="000000"/>
              </a:solidFill>
            </a:endParaRPr>
          </a:p>
        </p:txBody>
      </p:sp>
      <p:sp>
        <p:nvSpPr>
          <p:cNvPr id="9" name="TextBox 8"/>
          <p:cNvSpPr txBox="1"/>
          <p:nvPr/>
        </p:nvSpPr>
        <p:spPr>
          <a:xfrm>
            <a:off x="704398" y="4845155"/>
            <a:ext cx="7956025" cy="1077218"/>
          </a:xfrm>
          <a:prstGeom prst="rect">
            <a:avLst/>
          </a:prstGeom>
          <a:noFill/>
        </p:spPr>
        <p:txBody>
          <a:bodyPr wrap="square" rtlCol="0">
            <a:spAutoFit/>
          </a:bodyPr>
          <a:lstStyle/>
          <a:p>
            <a:pPr algn="ctr"/>
            <a:r>
              <a:rPr lang="en-US" sz="3200" b="1" dirty="0" smtClean="0"/>
              <a:t>Sum the numbers and keep to yourself.</a:t>
            </a:r>
          </a:p>
          <a:p>
            <a:pPr algn="ctr"/>
            <a:r>
              <a:rPr lang="en-US" sz="3200" b="1" dirty="0" smtClean="0"/>
              <a:t>That number is for your own self-reflection</a:t>
            </a:r>
            <a:endParaRPr lang="en-US" sz="3200" b="1" dirty="0"/>
          </a:p>
        </p:txBody>
      </p:sp>
    </p:spTree>
    <p:extLst>
      <p:ext uri="{BB962C8B-B14F-4D97-AF65-F5344CB8AC3E}">
        <p14:creationId xmlns:p14="http://schemas.microsoft.com/office/powerpoint/2010/main" val="385291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Left-Right Arrow 5"/>
          <p:cNvSpPr/>
          <p:nvPr/>
        </p:nvSpPr>
        <p:spPr>
          <a:xfrm>
            <a:off x="795867" y="2132573"/>
            <a:ext cx="7806266" cy="1168400"/>
          </a:xfrm>
          <a:prstGeom prst="lef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41492" y="3439255"/>
            <a:ext cx="2421466" cy="1938992"/>
          </a:xfrm>
          <a:prstGeom prst="rect">
            <a:avLst/>
          </a:prstGeom>
          <a:noFill/>
        </p:spPr>
        <p:txBody>
          <a:bodyPr wrap="square" rtlCol="0">
            <a:spAutoFit/>
          </a:bodyPr>
          <a:lstStyle/>
          <a:p>
            <a:pPr algn="ctr"/>
            <a:r>
              <a:rPr lang="en-US" sz="2400" dirty="0" smtClean="0"/>
              <a:t>Seek openly from your wife feedback on how you can be a better husband</a:t>
            </a:r>
            <a:endParaRPr lang="en-US" sz="2400" dirty="0"/>
          </a:p>
        </p:txBody>
      </p:sp>
      <p:sp>
        <p:nvSpPr>
          <p:cNvPr id="8" name="TextBox 7"/>
          <p:cNvSpPr txBox="1"/>
          <p:nvPr/>
        </p:nvSpPr>
        <p:spPr>
          <a:xfrm>
            <a:off x="3292577" y="3397576"/>
            <a:ext cx="2692400" cy="2677656"/>
          </a:xfrm>
          <a:prstGeom prst="rect">
            <a:avLst/>
          </a:prstGeom>
          <a:noFill/>
        </p:spPr>
        <p:txBody>
          <a:bodyPr wrap="square" rtlCol="0">
            <a:spAutoFit/>
          </a:bodyPr>
          <a:lstStyle/>
          <a:p>
            <a:pPr algn="ctr"/>
            <a:r>
              <a:rPr lang="en-US" sz="2400" dirty="0" smtClean="0"/>
              <a:t>Keep working at it.  Communicate to your wife what specific misbehavior you are trying to avoid completely</a:t>
            </a:r>
            <a:endParaRPr lang="en-US" sz="2400" dirty="0"/>
          </a:p>
        </p:txBody>
      </p:sp>
      <p:sp>
        <p:nvSpPr>
          <p:cNvPr id="9" name="TextBox 8"/>
          <p:cNvSpPr txBox="1"/>
          <p:nvPr/>
        </p:nvSpPr>
        <p:spPr>
          <a:xfrm>
            <a:off x="6214597" y="3453318"/>
            <a:ext cx="2672043" cy="2308324"/>
          </a:xfrm>
          <a:prstGeom prst="rect">
            <a:avLst/>
          </a:prstGeom>
          <a:noFill/>
        </p:spPr>
        <p:txBody>
          <a:bodyPr wrap="square" rtlCol="0">
            <a:spAutoFit/>
          </a:bodyPr>
          <a:lstStyle/>
          <a:p>
            <a:pPr algn="ctr"/>
            <a:r>
              <a:rPr lang="en-US" sz="2400" dirty="0" smtClean="0"/>
              <a:t>Ponder over the Holy Prophet’s (saw) treatment of his wives. Convince yourself of the need to change first</a:t>
            </a:r>
            <a:endParaRPr lang="en-US" sz="2400" dirty="0"/>
          </a:p>
        </p:txBody>
      </p:sp>
      <p:sp>
        <p:nvSpPr>
          <p:cNvPr id="14" name="TextBox 13"/>
          <p:cNvSpPr txBox="1"/>
          <p:nvPr/>
        </p:nvSpPr>
        <p:spPr>
          <a:xfrm>
            <a:off x="7588675" y="2415887"/>
            <a:ext cx="575733" cy="523220"/>
          </a:xfrm>
          <a:prstGeom prst="rect">
            <a:avLst/>
          </a:prstGeom>
          <a:noFill/>
        </p:spPr>
        <p:txBody>
          <a:bodyPr wrap="square" rtlCol="0">
            <a:spAutoFit/>
          </a:bodyPr>
          <a:lstStyle/>
          <a:p>
            <a:pPr algn="ctr"/>
            <a:r>
              <a:rPr lang="en-US" sz="2800" dirty="0" smtClean="0"/>
              <a:t>&gt;4</a:t>
            </a:r>
            <a:endParaRPr lang="en-US" sz="2800" dirty="0"/>
          </a:p>
        </p:txBody>
      </p:sp>
      <p:sp>
        <p:nvSpPr>
          <p:cNvPr id="15" name="TextBox 14"/>
          <p:cNvSpPr txBox="1"/>
          <p:nvPr/>
        </p:nvSpPr>
        <p:spPr>
          <a:xfrm>
            <a:off x="1036317" y="2446203"/>
            <a:ext cx="575733" cy="523220"/>
          </a:xfrm>
          <a:prstGeom prst="rect">
            <a:avLst/>
          </a:prstGeom>
          <a:noFill/>
        </p:spPr>
        <p:txBody>
          <a:bodyPr wrap="square" rtlCol="0">
            <a:spAutoFit/>
          </a:bodyPr>
          <a:lstStyle/>
          <a:p>
            <a:pPr algn="ctr"/>
            <a:r>
              <a:rPr lang="en-US" sz="2800" dirty="0" smtClean="0"/>
              <a:t>0</a:t>
            </a:r>
            <a:endParaRPr lang="en-US" sz="2800" dirty="0"/>
          </a:p>
        </p:txBody>
      </p:sp>
      <p:sp>
        <p:nvSpPr>
          <p:cNvPr id="10" name="TextBox 9"/>
          <p:cNvSpPr txBox="1"/>
          <p:nvPr/>
        </p:nvSpPr>
        <p:spPr>
          <a:xfrm>
            <a:off x="2361700" y="2425805"/>
            <a:ext cx="4526643" cy="523220"/>
          </a:xfrm>
          <a:prstGeom prst="rect">
            <a:avLst/>
          </a:prstGeom>
          <a:noFill/>
        </p:spPr>
        <p:txBody>
          <a:bodyPr wrap="square" rtlCol="0">
            <a:spAutoFit/>
          </a:bodyPr>
          <a:lstStyle/>
          <a:p>
            <a:pPr algn="ctr"/>
            <a:r>
              <a:rPr lang="en-US" sz="2800" dirty="0" smtClean="0"/>
              <a:t>Combined Score</a:t>
            </a:r>
            <a:endParaRPr lang="en-US" sz="2800" dirty="0"/>
          </a:p>
        </p:txBody>
      </p:sp>
      <p:sp>
        <p:nvSpPr>
          <p:cNvPr id="11" name="Title 1"/>
          <p:cNvSpPr>
            <a:spLocks noGrp="1"/>
          </p:cNvSpPr>
          <p:nvPr>
            <p:ph type="title"/>
          </p:nvPr>
        </p:nvSpPr>
        <p:spPr>
          <a:xfrm>
            <a:off x="554671" y="1578112"/>
            <a:ext cx="8298039" cy="695348"/>
          </a:xfrm>
        </p:spPr>
        <p:txBody>
          <a:bodyPr>
            <a:normAutofit/>
          </a:bodyPr>
          <a:lstStyle/>
          <a:p>
            <a:pPr algn="ctr"/>
            <a:r>
              <a:rPr lang="en-US" sz="3600" b="1" dirty="0" smtClean="0"/>
              <a:t>How to Improve?</a:t>
            </a:r>
            <a:endParaRPr lang="en-US" sz="3600" b="1" dirty="0"/>
          </a:p>
        </p:txBody>
      </p:sp>
      <p:sp>
        <p:nvSpPr>
          <p:cNvPr id="2" name="Rectangle 1"/>
          <p:cNvSpPr/>
          <p:nvPr/>
        </p:nvSpPr>
        <p:spPr>
          <a:xfrm>
            <a:off x="3974447" y="347021"/>
            <a:ext cx="4627686" cy="1077218"/>
          </a:xfrm>
          <a:prstGeom prst="rect">
            <a:avLst/>
          </a:prstGeom>
        </p:spPr>
        <p:txBody>
          <a:bodyPr wrap="square">
            <a:spAutoFit/>
          </a:bodyPr>
          <a:lstStyle/>
          <a:p>
            <a:r>
              <a:rPr lang="x-none" sz="3200" b="1" dirty="0">
                <a:solidFill>
                  <a:schemeClr val="bg1"/>
                </a:solidFill>
              </a:rPr>
              <a:t>اپنے اندر پاک تبدیلیاں پیدا کریں -</a:t>
            </a:r>
            <a:endParaRPr lang="en-US" sz="3200" b="1" dirty="0">
              <a:solidFill>
                <a:schemeClr val="bg1"/>
              </a:solidFill>
            </a:endParaRPr>
          </a:p>
        </p:txBody>
      </p:sp>
      <p:sp>
        <p:nvSpPr>
          <p:cNvPr id="12" name="Title 1"/>
          <p:cNvSpPr txBox="1">
            <a:spLocks/>
          </p:cNvSpPr>
          <p:nvPr/>
        </p:nvSpPr>
        <p:spPr>
          <a:xfrm>
            <a:off x="3193396" y="459189"/>
            <a:ext cx="58565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t>Bring about pious changes in yourself</a:t>
            </a:r>
            <a:endParaRPr lang="en-US" sz="2800" b="1" dirty="0"/>
          </a:p>
        </p:txBody>
      </p:sp>
    </p:spTree>
    <p:extLst>
      <p:ext uri="{BB962C8B-B14F-4D97-AF65-F5344CB8AC3E}">
        <p14:creationId xmlns:p14="http://schemas.microsoft.com/office/powerpoint/2010/main" val="3741423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 name="Shape 119"/>
          <p:cNvSpPr>
            <a:spLocks noGrp="1"/>
          </p:cNvSpPr>
          <p:nvPr>
            <p:ph type="title"/>
          </p:nvPr>
        </p:nvSpPr>
        <p:spPr>
          <a:xfrm>
            <a:off x="392906" y="5018485"/>
            <a:ext cx="8036719" cy="1250156"/>
          </a:xfrm>
          <a:prstGeom prst="rect">
            <a:avLst/>
          </a:prstGeom>
        </p:spPr>
        <p:txBody>
          <a:bodyPr>
            <a:noAutofit/>
          </a:bodyPr>
          <a:lstStyle/>
          <a:p>
            <a:pPr lvl="1" indent="80364" defTabSz="205376">
              <a:defRPr sz="5000">
                <a:solidFill>
                  <a:srgbClr val="000000"/>
                </a:solidFill>
                <a:effectLst>
                  <a:outerShdw blurRad="19050" dist="25400" dir="3000000" rotWithShape="0">
                    <a:srgbClr val="FFFFFF">
                      <a:alpha val="60000"/>
                    </a:srgbClr>
                  </a:outerShdw>
                </a:effectLst>
              </a:defRPr>
            </a:pPr>
            <a:r>
              <a:rPr lang="en-US" sz="3200" b="1" dirty="0" smtClean="0"/>
              <a:t>Health Topic: </a:t>
            </a:r>
            <a:r>
              <a:rPr sz="3200" b="1" dirty="0" smtClean="0"/>
              <a:t>Vitamins </a:t>
            </a:r>
            <a:r>
              <a:rPr sz="3200" b="1" dirty="0"/>
              <a:t>&amp; </a:t>
            </a:r>
            <a:r>
              <a:rPr sz="3200" b="1" dirty="0" smtClean="0"/>
              <a:t>Supplement</a:t>
            </a:r>
            <a:endParaRPr sz="3200" b="1" dirty="0"/>
          </a:p>
        </p:txBody>
      </p:sp>
      <p:pic>
        <p:nvPicPr>
          <p:cNvPr id="120" name="Screen Shot 2015-12-21 at 11.12.30 AM.png"/>
          <p:cNvPicPr>
            <a:picLocks noChangeAspect="1"/>
          </p:cNvPicPr>
          <p:nvPr/>
        </p:nvPicPr>
        <p:blipFill>
          <a:blip r:embed="rId2">
            <a:extLst/>
          </a:blip>
          <a:stretch>
            <a:fillRect/>
          </a:stretch>
        </p:blipFill>
        <p:spPr>
          <a:xfrm>
            <a:off x="1860571" y="1260855"/>
            <a:ext cx="5516274" cy="394256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 name="Shape 122"/>
          <p:cNvSpPr>
            <a:spLocks noGrp="1"/>
          </p:cNvSpPr>
          <p:nvPr>
            <p:ph type="title"/>
          </p:nvPr>
        </p:nvSpPr>
        <p:spPr>
          <a:xfrm>
            <a:off x="2913907" y="329917"/>
            <a:ext cx="6086255" cy="789966"/>
          </a:xfrm>
          <a:prstGeom prst="rect">
            <a:avLst/>
          </a:prstGeom>
        </p:spPr>
        <p:txBody>
          <a:bodyPr/>
          <a:lstStyle>
            <a:lvl1pPr>
              <a:defRPr>
                <a:solidFill>
                  <a:srgbClr val="000000"/>
                </a:solidFill>
              </a:defRPr>
            </a:lvl1pPr>
          </a:lstStyle>
          <a:p>
            <a:r>
              <a:rPr dirty="0">
                <a:solidFill>
                  <a:srgbClr val="F8F8F8"/>
                </a:solidFill>
              </a:rPr>
              <a:t>What are Vitamins</a:t>
            </a:r>
          </a:p>
        </p:txBody>
      </p:sp>
      <p:sp>
        <p:nvSpPr>
          <p:cNvPr id="123" name="Shape 123"/>
          <p:cNvSpPr>
            <a:spLocks noGrp="1"/>
          </p:cNvSpPr>
          <p:nvPr>
            <p:ph type="body" idx="1"/>
          </p:nvPr>
        </p:nvSpPr>
        <p:spPr>
          <a:xfrm>
            <a:off x="441789" y="1174964"/>
            <a:ext cx="8414535" cy="5044291"/>
          </a:xfrm>
          <a:prstGeom prst="rect">
            <a:avLst/>
          </a:prstGeom>
        </p:spPr>
        <p:txBody>
          <a:bodyPr>
            <a:noAutofit/>
          </a:bodyPr>
          <a:lstStyle/>
          <a:p>
            <a:pPr marL="218591" indent="-218591" defTabSz="295741">
              <a:spcBef>
                <a:spcPts val="1200"/>
              </a:spcBef>
              <a:defRPr sz="2304">
                <a:solidFill>
                  <a:srgbClr val="000000"/>
                </a:solidFill>
              </a:defRPr>
            </a:pPr>
            <a:r>
              <a:rPr sz="2000" b="1" dirty="0"/>
              <a:t>Vitamins are a group of substances we need for normal body functions, growth and development</a:t>
            </a:r>
          </a:p>
          <a:p>
            <a:pPr marL="218591" indent="-218591" defTabSz="295741">
              <a:spcBef>
                <a:spcPts val="1200"/>
              </a:spcBef>
              <a:defRPr sz="2304">
                <a:solidFill>
                  <a:srgbClr val="000000"/>
                </a:solidFill>
              </a:defRPr>
            </a:pPr>
            <a:r>
              <a:rPr sz="2000" b="1" dirty="0"/>
              <a:t>A vitamin deficiency can occur when we do not eat enough fruits, vegetables, beans, lentils, whole grains and fortified dairy foods</a:t>
            </a:r>
          </a:p>
          <a:p>
            <a:pPr marL="218591" indent="-218591" defTabSz="295741">
              <a:spcBef>
                <a:spcPts val="1200"/>
              </a:spcBef>
              <a:defRPr sz="2304">
                <a:solidFill>
                  <a:srgbClr val="000000"/>
                </a:solidFill>
              </a:defRPr>
            </a:pPr>
            <a:r>
              <a:rPr sz="2000" b="1" dirty="0"/>
              <a:t>Vitamin Deficiency may increase risk of heart disease, cancer and poor bone health</a:t>
            </a:r>
          </a:p>
          <a:p>
            <a:pPr marL="218591" indent="-218591" defTabSz="295741">
              <a:spcBef>
                <a:spcPts val="1200"/>
              </a:spcBef>
              <a:defRPr sz="2304">
                <a:solidFill>
                  <a:srgbClr val="000000"/>
                </a:solidFill>
              </a:defRPr>
            </a:pPr>
            <a:r>
              <a:rPr sz="2000" b="1" dirty="0"/>
              <a:t>The best way to get all the daily vitamins is to eat a balanced diet containing variety of fruits, vegetables, fortified dairy foods, legumes (dried beans), lentils, and whole grains</a:t>
            </a:r>
          </a:p>
          <a:p>
            <a:pPr marL="218591" indent="-218591" defTabSz="295741">
              <a:spcBef>
                <a:spcPts val="1200"/>
              </a:spcBef>
              <a:defRPr sz="2304">
                <a:solidFill>
                  <a:srgbClr val="000000"/>
                </a:solidFill>
              </a:defRPr>
            </a:pPr>
            <a:r>
              <a:rPr sz="2000" b="1" dirty="0"/>
              <a:t>If you take Vitamins and supplements, DO NOT take more than 100% of the Recommended Dietary Allowance (RDA)</a:t>
            </a:r>
          </a:p>
          <a:p>
            <a:pPr marL="218591" indent="-218591" defTabSz="295741">
              <a:spcBef>
                <a:spcPts val="1200"/>
              </a:spcBef>
              <a:defRPr sz="2304">
                <a:solidFill>
                  <a:srgbClr val="000000"/>
                </a:solidFill>
              </a:defRPr>
            </a:pPr>
            <a:r>
              <a:rPr sz="2000" b="1" dirty="0"/>
              <a:t>There are no benefits in taking mega doses of vitamins; high doses of certain (D E K A) vitamins can be harmful and even toxic</a:t>
            </a:r>
          </a:p>
        </p:txBody>
      </p:sp>
    </p:spTree>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 name="Shape 125"/>
          <p:cNvSpPr>
            <a:spLocks noGrp="1"/>
          </p:cNvSpPr>
          <p:nvPr>
            <p:ph type="title"/>
          </p:nvPr>
        </p:nvSpPr>
        <p:spPr>
          <a:xfrm>
            <a:off x="3688422" y="401836"/>
            <a:ext cx="4678696" cy="522838"/>
          </a:xfrm>
          <a:prstGeom prst="rect">
            <a:avLst/>
          </a:prstGeom>
        </p:spPr>
        <p:txBody>
          <a:bodyPr>
            <a:normAutofit fontScale="90000"/>
          </a:bodyPr>
          <a:lstStyle/>
          <a:p>
            <a:pPr defTabSz="340923">
              <a:defRPr sz="6142">
                <a:solidFill>
                  <a:srgbClr val="000000"/>
                </a:solidFill>
                <a:effectLst>
                  <a:outerShdw blurRad="31623" dist="42164" dir="3000000" rotWithShape="0">
                    <a:srgbClr val="FFFFFF">
                      <a:alpha val="60000"/>
                    </a:srgbClr>
                  </a:outerShdw>
                </a:effectLst>
              </a:defRPr>
            </a:pPr>
            <a:r>
              <a:rPr sz="4000" b="1" dirty="0">
                <a:solidFill>
                  <a:srgbClr val="F8F8F8"/>
                </a:solidFill>
              </a:rPr>
              <a:t> Benefits Vs </a:t>
            </a:r>
            <a:r>
              <a:rPr sz="4000" b="1" dirty="0" smtClean="0">
                <a:solidFill>
                  <a:srgbClr val="F8F8F8"/>
                </a:solidFill>
              </a:rPr>
              <a:t>Harm</a:t>
            </a:r>
            <a:endParaRPr sz="4000" b="1" dirty="0">
              <a:solidFill>
                <a:srgbClr val="F8F8F8"/>
              </a:solidFill>
            </a:endParaRPr>
          </a:p>
        </p:txBody>
      </p:sp>
      <p:sp>
        <p:nvSpPr>
          <p:cNvPr id="126" name="Shape 126"/>
          <p:cNvSpPr>
            <a:spLocks noGrp="1"/>
          </p:cNvSpPr>
          <p:nvPr>
            <p:ph type="body" idx="1"/>
          </p:nvPr>
        </p:nvSpPr>
        <p:spPr>
          <a:xfrm>
            <a:off x="226032" y="1202077"/>
            <a:ext cx="8415700" cy="4777484"/>
          </a:xfrm>
          <a:prstGeom prst="rect">
            <a:avLst/>
          </a:prstGeom>
        </p:spPr>
        <p:txBody>
          <a:bodyPr>
            <a:noAutofit/>
          </a:bodyPr>
          <a:lstStyle/>
          <a:p>
            <a:pPr marL="236806" indent="-236806" defTabSz="320385">
              <a:spcBef>
                <a:spcPts val="2180"/>
              </a:spcBef>
              <a:defRPr sz="2496">
                <a:solidFill>
                  <a:srgbClr val="000000"/>
                </a:solidFill>
              </a:defRPr>
            </a:pPr>
            <a:r>
              <a:rPr sz="2000" b="1" dirty="0"/>
              <a:t>Vitamins and minerals are essential to life, and experts say that the diets of many Americans fall short in some key nutrients</a:t>
            </a:r>
          </a:p>
          <a:p>
            <a:pPr marL="236806" indent="-236806" defTabSz="320385">
              <a:spcBef>
                <a:spcPts val="2180"/>
              </a:spcBef>
              <a:defRPr sz="2496">
                <a:solidFill>
                  <a:srgbClr val="000000"/>
                </a:solidFill>
              </a:defRPr>
            </a:pPr>
            <a:r>
              <a:rPr sz="2000" b="1" dirty="0"/>
              <a:t>Daily multivitamin/mineral pills are the most popular supplements in the US; If they have an effect—good or bad—it is likely to be small</a:t>
            </a:r>
          </a:p>
          <a:p>
            <a:pPr marL="236806" indent="-236806" defTabSz="320385">
              <a:spcBef>
                <a:spcPts val="2180"/>
              </a:spcBef>
              <a:defRPr sz="2496">
                <a:solidFill>
                  <a:srgbClr val="000000"/>
                </a:solidFill>
              </a:defRPr>
            </a:pPr>
            <a:r>
              <a:rPr sz="2000" b="1" dirty="0"/>
              <a:t>Evidence suggests that </a:t>
            </a:r>
            <a:r>
              <a:rPr sz="2000" b="1" i="1" dirty="0" err="1"/>
              <a:t>multis</a:t>
            </a:r>
            <a:r>
              <a:rPr sz="2000" b="1" i="1" dirty="0"/>
              <a:t> </a:t>
            </a:r>
            <a:r>
              <a:rPr sz="2000" b="1" dirty="0"/>
              <a:t>provide little or no benefit for most well-nourished people (People who are most likely to take them)</a:t>
            </a:r>
          </a:p>
          <a:p>
            <a:pPr marL="236806" indent="-236806" defTabSz="320385">
              <a:spcBef>
                <a:spcPts val="2180"/>
              </a:spcBef>
              <a:defRPr sz="2496">
                <a:solidFill>
                  <a:srgbClr val="000000"/>
                </a:solidFill>
              </a:defRPr>
            </a:pPr>
            <a:r>
              <a:rPr sz="2000" b="1" dirty="0"/>
              <a:t>Those most likely to benefit from supplementation— is to people who are truly malnourished—and they are least likely to take them</a:t>
            </a:r>
          </a:p>
          <a:p>
            <a:pPr marL="236806" indent="-236806" defTabSz="320385">
              <a:spcBef>
                <a:spcPts val="2180"/>
              </a:spcBef>
              <a:defRPr sz="2496">
                <a:solidFill>
                  <a:srgbClr val="000000"/>
                </a:solidFill>
              </a:defRPr>
            </a:pPr>
            <a:r>
              <a:rPr sz="2000" b="1" dirty="0"/>
              <a:t>Vitamins are very useful in certain disease states and special conditions e.g. if you eat a vegetarian or vegan diet, in pregnancy and lactation and true deficiency states</a:t>
            </a:r>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 name="Shape 128"/>
          <p:cNvSpPr>
            <a:spLocks noGrp="1"/>
          </p:cNvSpPr>
          <p:nvPr>
            <p:ph type="title"/>
          </p:nvPr>
        </p:nvSpPr>
        <p:spPr>
          <a:xfrm>
            <a:off x="3503488" y="288821"/>
            <a:ext cx="5311740" cy="728321"/>
          </a:xfrm>
          <a:prstGeom prst="rect">
            <a:avLst/>
          </a:prstGeom>
        </p:spPr>
        <p:txBody>
          <a:bodyPr>
            <a:normAutofit fontScale="90000"/>
          </a:bodyPr>
          <a:lstStyle>
            <a:lvl1pPr>
              <a:defRPr>
                <a:solidFill>
                  <a:srgbClr val="000000"/>
                </a:solidFill>
              </a:defRPr>
            </a:lvl1pPr>
          </a:lstStyle>
          <a:p>
            <a:r>
              <a:rPr sz="3600" dirty="0">
                <a:solidFill>
                  <a:srgbClr val="F8F8F8"/>
                </a:solidFill>
              </a:rPr>
              <a:t>How to get your </a:t>
            </a:r>
            <a:r>
              <a:rPr sz="3600" dirty="0" smtClean="0">
                <a:solidFill>
                  <a:srgbClr val="F8F8F8"/>
                </a:solidFill>
              </a:rPr>
              <a:t>Vitamins</a:t>
            </a:r>
            <a:r>
              <a:rPr lang="en-US" sz="3600" dirty="0" smtClean="0">
                <a:solidFill>
                  <a:srgbClr val="F8F8F8"/>
                </a:solidFill>
              </a:rPr>
              <a:t>?</a:t>
            </a:r>
            <a:endParaRPr sz="3600" dirty="0">
              <a:solidFill>
                <a:srgbClr val="F8F8F8"/>
              </a:solidFill>
            </a:endParaRPr>
          </a:p>
        </p:txBody>
      </p:sp>
      <p:sp>
        <p:nvSpPr>
          <p:cNvPr id="129" name="Shape 129"/>
          <p:cNvSpPr>
            <a:spLocks noGrp="1"/>
          </p:cNvSpPr>
          <p:nvPr>
            <p:ph type="body" idx="1"/>
          </p:nvPr>
        </p:nvSpPr>
        <p:spPr>
          <a:xfrm>
            <a:off x="337886" y="1304818"/>
            <a:ext cx="8559536" cy="4666455"/>
          </a:xfrm>
          <a:prstGeom prst="rect">
            <a:avLst/>
          </a:prstGeom>
        </p:spPr>
        <p:txBody>
          <a:bodyPr>
            <a:noAutofit/>
          </a:bodyPr>
          <a:lstStyle/>
          <a:p>
            <a:pPr marL="227699" indent="-227699" defTabSz="308063">
              <a:spcBef>
                <a:spcPts val="1200"/>
              </a:spcBef>
              <a:defRPr sz="2400" b="1" i="1">
                <a:solidFill>
                  <a:srgbClr val="000000"/>
                </a:solidFill>
              </a:defRPr>
            </a:pPr>
            <a:r>
              <a:rPr sz="2400" dirty="0"/>
              <a:t>Balanced Nutrition is always better than a Pill</a:t>
            </a:r>
          </a:p>
          <a:p>
            <a:pPr marL="227699" indent="-227699" defTabSz="308063">
              <a:spcBef>
                <a:spcPts val="1200"/>
              </a:spcBef>
              <a:defRPr sz="2400">
                <a:solidFill>
                  <a:srgbClr val="000000"/>
                </a:solidFill>
              </a:defRPr>
            </a:pPr>
            <a:r>
              <a:rPr sz="2400" b="1" dirty="0"/>
              <a:t>Meet recommended nutrient intakes </a:t>
            </a:r>
            <a:r>
              <a:rPr sz="2400" dirty="0"/>
              <a:t>by adopting a balanced eating pattern</a:t>
            </a:r>
          </a:p>
          <a:p>
            <a:pPr marL="227699" indent="-227699" defTabSz="308063">
              <a:spcBef>
                <a:spcPts val="1200"/>
              </a:spcBef>
              <a:defRPr sz="2400">
                <a:solidFill>
                  <a:srgbClr val="000000"/>
                </a:solidFill>
              </a:defRPr>
            </a:pPr>
            <a:r>
              <a:rPr sz="2400" b="1" dirty="0"/>
              <a:t>Consume a variety of nutrient-dense foods and beverages</a:t>
            </a:r>
            <a:r>
              <a:rPr sz="2400" dirty="0"/>
              <a:t> and limit the intake of saturated and trans fats, cholesterol, added sugars, salt, and alcohol</a:t>
            </a:r>
          </a:p>
          <a:p>
            <a:pPr marL="227699" indent="-227699" defTabSz="308063">
              <a:spcBef>
                <a:spcPts val="1200"/>
              </a:spcBef>
              <a:defRPr sz="2400">
                <a:solidFill>
                  <a:srgbClr val="000000"/>
                </a:solidFill>
              </a:defRPr>
            </a:pPr>
            <a:r>
              <a:rPr sz="2400" b="1" dirty="0"/>
              <a:t>If you're over age 50,</a:t>
            </a:r>
            <a:r>
              <a:rPr sz="2400" dirty="0"/>
              <a:t> consume vitamin B-12 in fortified foods or supplements</a:t>
            </a:r>
          </a:p>
          <a:p>
            <a:pPr marL="227699" indent="-227699" defTabSz="308063">
              <a:spcBef>
                <a:spcPts val="1200"/>
              </a:spcBef>
              <a:defRPr sz="2400">
                <a:solidFill>
                  <a:srgbClr val="000000"/>
                </a:solidFill>
              </a:defRPr>
            </a:pPr>
            <a:r>
              <a:rPr sz="2400" b="1" dirty="0"/>
              <a:t>If you are an older adult</a:t>
            </a:r>
            <a:r>
              <a:rPr sz="2400" dirty="0"/>
              <a:t>,</a:t>
            </a:r>
            <a:r>
              <a:rPr sz="2400" b="1" dirty="0"/>
              <a:t> have dark skin, or are exposed to insufficient sunlight </a:t>
            </a:r>
            <a:r>
              <a:rPr sz="2400" dirty="0"/>
              <a:t>exposure, consume extra vitamin D from vitamin D-fortified foods and/or </a:t>
            </a:r>
            <a:r>
              <a:rPr sz="2400" dirty="0" smtClean="0"/>
              <a:t>supplements</a:t>
            </a:r>
            <a:endParaRPr sz="2400" dirty="0"/>
          </a:p>
        </p:txBody>
      </p:sp>
    </p:spTree>
  </p:cSld>
  <p:clrMapOvr>
    <a:masterClrMapping/>
  </p:clrMapOvr>
  <mc:AlternateContent xmlns:mc="http://schemas.openxmlformats.org/markup-compatibility/2006" xmlns:p14="http://schemas.microsoft.com/office/powerpoint/2010/main">
    <mc:Choice Requires="p14">
      <p:transition spd="slow" p14:dur="2000">
        <p:fade thruBlk="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txBox="1">
            <a:spLocks/>
          </p:cNvSpPr>
          <p:nvPr/>
        </p:nvSpPr>
        <p:spPr>
          <a:xfrm>
            <a:off x="710494" y="1490662"/>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000000"/>
                </a:solidFill>
              </a:rPr>
              <a:t>B</a:t>
            </a:r>
            <a:r>
              <a:rPr lang="en-US" sz="3600" b="1" dirty="0" smtClean="0">
                <a:solidFill>
                  <a:srgbClr val="000000"/>
                </a:solidFill>
              </a:rPr>
              <a:t>ook assignments for first half of 2016</a:t>
            </a:r>
          </a:p>
          <a:p>
            <a:pPr marL="0" indent="0">
              <a:buFont typeface="Arial" panose="020B0604020202020204" pitchFamily="34" charset="0"/>
              <a:buNone/>
            </a:pPr>
            <a:endParaRPr lang="en-US" sz="3600" b="1" dirty="0">
              <a:solidFill>
                <a:srgbClr val="000000"/>
              </a:solidFill>
            </a:endParaRPr>
          </a:p>
          <a:p>
            <a:pPr marL="0" indent="0">
              <a:buNone/>
            </a:pPr>
            <a:r>
              <a:rPr lang="en-US" sz="3500" dirty="0"/>
              <a:t>1.     </a:t>
            </a:r>
            <a:r>
              <a:rPr lang="en-US" sz="3500" dirty="0" smtClean="0"/>
              <a:t>Philosophy </a:t>
            </a:r>
            <a:r>
              <a:rPr lang="en-US" sz="3500" dirty="0"/>
              <a:t>of the Teachings of Islam</a:t>
            </a:r>
          </a:p>
          <a:p>
            <a:pPr marL="0" indent="0">
              <a:buNone/>
            </a:pPr>
            <a:r>
              <a:rPr lang="en-US" sz="3500" dirty="0"/>
              <a:t>2.     Blessings of Prayer</a:t>
            </a:r>
          </a:p>
          <a:p>
            <a:pPr marL="0" indent="0">
              <a:buNone/>
            </a:pPr>
            <a:r>
              <a:rPr lang="en-US" sz="3500" dirty="0"/>
              <a:t>3.     How to be free from Sin</a:t>
            </a:r>
          </a:p>
          <a:p>
            <a:pPr marL="0" indent="0">
              <a:buNone/>
            </a:pPr>
            <a:r>
              <a:rPr lang="de-DE" sz="3500" dirty="0"/>
              <a:t>4.     The Will</a:t>
            </a:r>
          </a:p>
          <a:p>
            <a:pPr marL="0" indent="0">
              <a:buNone/>
            </a:pPr>
            <a:r>
              <a:rPr lang="de-DE" sz="3500" dirty="0"/>
              <a:t>5.     </a:t>
            </a:r>
            <a:r>
              <a:rPr lang="de-DE" sz="3500" dirty="0" err="1"/>
              <a:t>Lecture</a:t>
            </a:r>
            <a:r>
              <a:rPr lang="de-DE" sz="3500" dirty="0"/>
              <a:t> </a:t>
            </a:r>
            <a:r>
              <a:rPr lang="de-DE" sz="3500" dirty="0" err="1"/>
              <a:t>Ludhiana</a:t>
            </a:r>
            <a:endParaRPr lang="en-US" sz="3500" dirty="0" smtClean="0">
              <a:solidFill>
                <a:srgbClr val="000000"/>
              </a:solidFill>
            </a:endParaRPr>
          </a:p>
        </p:txBody>
      </p:sp>
      <p:sp>
        <p:nvSpPr>
          <p:cNvPr id="2" name="Rectangle 1"/>
          <p:cNvSpPr/>
          <p:nvPr/>
        </p:nvSpPr>
        <p:spPr>
          <a:xfrm>
            <a:off x="4587677" y="365667"/>
            <a:ext cx="3985962" cy="646331"/>
          </a:xfrm>
          <a:prstGeom prst="rect">
            <a:avLst/>
          </a:prstGeom>
        </p:spPr>
        <p:txBody>
          <a:bodyPr wrap="none">
            <a:spAutoFit/>
          </a:bodyPr>
          <a:lstStyle/>
          <a:p>
            <a:r>
              <a:rPr lang="en-US" sz="3600" b="1" dirty="0">
                <a:solidFill>
                  <a:schemeClr val="bg1"/>
                </a:solidFill>
              </a:rPr>
              <a:t>National Reminders</a:t>
            </a:r>
          </a:p>
        </p:txBody>
      </p:sp>
    </p:spTree>
    <p:extLst>
      <p:ext uri="{BB962C8B-B14F-4D97-AF65-F5344CB8AC3E}">
        <p14:creationId xmlns:p14="http://schemas.microsoft.com/office/powerpoint/2010/main" val="36282974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69453"/>
            <a:ext cx="7886700" cy="4351338"/>
          </a:xfrm>
        </p:spPr>
        <p:txBody>
          <a:bodyPr>
            <a:normAutofit/>
          </a:bodyPr>
          <a:lstStyle/>
          <a:p>
            <a:pPr marL="0" indent="0">
              <a:buNone/>
            </a:pPr>
            <a:r>
              <a:rPr lang="en-US" b="1" dirty="0" smtClean="0"/>
              <a:t>Local Reminders</a:t>
            </a:r>
          </a:p>
          <a:p>
            <a:pPr marL="971550" lvl="1" indent="-514350">
              <a:buFont typeface="+mj-lt"/>
              <a:buAutoNum type="arabicPeriod"/>
            </a:pPr>
            <a:r>
              <a:rPr lang="en-US" b="1" dirty="0"/>
              <a:t>	</a:t>
            </a:r>
            <a:endParaRPr lang="en-US" b="1" dirty="0" smtClean="0"/>
          </a:p>
          <a:p>
            <a:pPr marL="971550" lvl="1" indent="-514350">
              <a:buFont typeface="+mj-lt"/>
              <a:buAutoNum type="arabicPeriod"/>
            </a:pPr>
            <a:r>
              <a:rPr lang="en-US" b="1" dirty="0"/>
              <a:t>	</a:t>
            </a:r>
            <a:endParaRPr lang="en-US" dirty="0"/>
          </a:p>
          <a:p>
            <a:endParaRPr lang="en-US" dirty="0" smtClean="0"/>
          </a:p>
          <a:p>
            <a:endParaRPr lang="en-US" dirty="0"/>
          </a:p>
          <a:p>
            <a:pPr marL="0" indent="0">
              <a:buNone/>
            </a:pPr>
            <a:endParaRPr lang="en-US" dirty="0" smtClean="0"/>
          </a:p>
          <a:p>
            <a:endParaRPr lang="en-US" dirty="0"/>
          </a:p>
          <a:p>
            <a:endParaRPr lang="en-US" dirty="0" smtClean="0"/>
          </a:p>
          <a:p>
            <a:pPr marL="0" indent="0">
              <a:buNone/>
            </a:pPr>
            <a:r>
              <a:rPr lang="en-US" b="1" dirty="0" err="1" smtClean="0"/>
              <a:t>Dua</a:t>
            </a:r>
            <a:endParaRPr lang="en-US" b="1" dirty="0"/>
          </a:p>
        </p:txBody>
      </p:sp>
    </p:spTree>
    <p:extLst>
      <p:ext uri="{BB962C8B-B14F-4D97-AF65-F5344CB8AC3E}">
        <p14:creationId xmlns:p14="http://schemas.microsoft.com/office/powerpoint/2010/main" val="134990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710" y="1376045"/>
            <a:ext cx="7886700" cy="4430395"/>
          </a:xfrm>
        </p:spPr>
        <p:txBody>
          <a:bodyPr>
            <a:noAutofit/>
          </a:bodyPr>
          <a:lstStyle/>
          <a:p>
            <a:pPr marL="0" lvl="0" indent="0">
              <a:buNone/>
            </a:pPr>
            <a:r>
              <a:rPr lang="en-US" sz="3200" b="1" dirty="0"/>
              <a:t>THOSE WHO HONOR QURAN SHALL BE HONORED IN HEAVEN</a:t>
            </a:r>
          </a:p>
          <a:p>
            <a:pPr marL="0" indent="0">
              <a:buNone/>
            </a:pPr>
            <a:r>
              <a:rPr lang="en-US" sz="3200" dirty="0"/>
              <a:t>Do not leave Holy Quran like a book that has been forsaken, since it there in, and no where else that life lies. Those who honor this </a:t>
            </a:r>
            <a:r>
              <a:rPr lang="en-US" sz="3200" dirty="0" smtClean="0"/>
              <a:t>Holy </a:t>
            </a:r>
            <a:r>
              <a:rPr lang="en-US" sz="3200" dirty="0"/>
              <a:t>Book shall be honored in heaven. Those who will hold the Holy Quran superior to every tradition and every other sayings shall be given preference in heaven</a:t>
            </a:r>
            <a:r>
              <a:rPr lang="en-US" sz="3200" dirty="0" smtClean="0"/>
              <a:t>.</a:t>
            </a:r>
          </a:p>
          <a:p>
            <a:pPr marL="0" indent="0" algn="r">
              <a:buNone/>
            </a:pPr>
            <a:r>
              <a:rPr lang="en-US" sz="2400" i="1" dirty="0" smtClean="0"/>
              <a:t>Our Teaching, Page 12</a:t>
            </a:r>
            <a:endParaRPr lang="en-US" sz="2400" i="1" dirty="0"/>
          </a:p>
        </p:txBody>
      </p:sp>
      <p:sp>
        <p:nvSpPr>
          <p:cNvPr id="2" name="Rectangle 1"/>
          <p:cNvSpPr/>
          <p:nvPr/>
        </p:nvSpPr>
        <p:spPr>
          <a:xfrm>
            <a:off x="3488762" y="394454"/>
            <a:ext cx="5541902" cy="523220"/>
          </a:xfrm>
          <a:prstGeom prst="rect">
            <a:avLst/>
          </a:prstGeom>
        </p:spPr>
        <p:txBody>
          <a:bodyPr wrap="none">
            <a:spAutoFit/>
          </a:bodyPr>
          <a:lstStyle/>
          <a:p>
            <a:r>
              <a:rPr lang="en-US" sz="2800" b="1" dirty="0">
                <a:solidFill>
                  <a:schemeClr val="bg1"/>
                </a:solidFill>
              </a:rPr>
              <a:t>Why </a:t>
            </a:r>
            <a:r>
              <a:rPr lang="en-US" sz="2800" b="1" dirty="0" smtClean="0">
                <a:solidFill>
                  <a:schemeClr val="bg1"/>
                </a:solidFill>
              </a:rPr>
              <a:t>read </a:t>
            </a:r>
            <a:r>
              <a:rPr lang="en-US" sz="2800" b="1" dirty="0">
                <a:solidFill>
                  <a:schemeClr val="bg1"/>
                </a:solidFill>
              </a:rPr>
              <a:t>the Holy Quran </a:t>
            </a:r>
            <a:r>
              <a:rPr lang="en-US" sz="2800" b="1" dirty="0" smtClean="0">
                <a:solidFill>
                  <a:schemeClr val="bg1"/>
                </a:solidFill>
              </a:rPr>
              <a:t>regularly?</a:t>
            </a:r>
            <a:endParaRPr lang="en-US" sz="2800" b="1" dirty="0">
              <a:solidFill>
                <a:schemeClr val="bg1"/>
              </a:solidFill>
            </a:endParaRPr>
          </a:p>
        </p:txBody>
      </p:sp>
    </p:spTree>
    <p:extLst>
      <p:ext uri="{BB962C8B-B14F-4D97-AF65-F5344CB8AC3E}">
        <p14:creationId xmlns:p14="http://schemas.microsoft.com/office/powerpoint/2010/main" val="340986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449" y="1376045"/>
            <a:ext cx="8147407" cy="4521321"/>
          </a:xfrm>
        </p:spPr>
        <p:txBody>
          <a:bodyPr>
            <a:noAutofit/>
          </a:bodyPr>
          <a:lstStyle/>
          <a:p>
            <a:pPr marL="0" indent="0">
              <a:buNone/>
            </a:pPr>
            <a:r>
              <a:rPr lang="en-US" b="1" dirty="0"/>
              <a:t>Offer Prayers in Congregation so we are Following the Sunnah of Holy Prophet (SAW):</a:t>
            </a:r>
            <a:endParaRPr lang="en-US" dirty="0"/>
          </a:p>
          <a:p>
            <a:pPr marL="0" indent="0">
              <a:buNone/>
            </a:pPr>
            <a:r>
              <a:rPr lang="en-US" dirty="0"/>
              <a:t>According to Abdullah bin </a:t>
            </a:r>
            <a:r>
              <a:rPr lang="en-US" dirty="0" err="1" smtClean="0"/>
              <a:t>Masoud</a:t>
            </a:r>
            <a:r>
              <a:rPr lang="en-US" dirty="0"/>
              <a:t> </a:t>
            </a:r>
            <a:r>
              <a:rPr lang="en-US" dirty="0" smtClean="0"/>
              <a:t>(</a:t>
            </a:r>
            <a:r>
              <a:rPr lang="en-US" dirty="0" err="1" smtClean="0"/>
              <a:t>ra</a:t>
            </a:r>
            <a:r>
              <a:rPr lang="en-US" dirty="0" smtClean="0"/>
              <a:t>), the </a:t>
            </a:r>
            <a:r>
              <a:rPr lang="en-US" dirty="0"/>
              <a:t>Holy </a:t>
            </a:r>
            <a:r>
              <a:rPr lang="en-US" dirty="0" smtClean="0"/>
              <a:t>Prophet (saw</a:t>
            </a:r>
            <a:r>
              <a:rPr lang="en-US" dirty="0"/>
              <a:t>), said: "O Muslims! Allah has prescribed paths of right guidance for you among which is the offering of the daily prayers in congregation in the masjid, </a:t>
            </a:r>
            <a:r>
              <a:rPr lang="en-US" dirty="0" smtClean="0"/>
              <a:t>if </a:t>
            </a:r>
            <a:r>
              <a:rPr lang="en-US" dirty="0"/>
              <a:t>you start saying your prayers individually at home, as so-and-so does, you will be forsaking the Sunnah of your Prophet, and if you forsake the Sunnah of your Prophet, you will certainly be going astray</a:t>
            </a:r>
            <a:r>
              <a:rPr lang="en-US" dirty="0" smtClean="0"/>
              <a:t>.“</a:t>
            </a:r>
          </a:p>
          <a:p>
            <a:pPr marL="0" indent="0" algn="r">
              <a:buNone/>
            </a:pPr>
            <a:r>
              <a:rPr lang="en-US" dirty="0" smtClean="0"/>
              <a:t>(</a:t>
            </a:r>
            <a:r>
              <a:rPr lang="en-US" dirty="0"/>
              <a:t>Muslim)</a:t>
            </a:r>
          </a:p>
        </p:txBody>
      </p:sp>
      <p:sp>
        <p:nvSpPr>
          <p:cNvPr id="2" name="Rectangle 1"/>
          <p:cNvSpPr/>
          <p:nvPr/>
        </p:nvSpPr>
        <p:spPr>
          <a:xfrm>
            <a:off x="3427802" y="394454"/>
            <a:ext cx="5548891" cy="523220"/>
          </a:xfrm>
          <a:prstGeom prst="rect">
            <a:avLst/>
          </a:prstGeom>
        </p:spPr>
        <p:txBody>
          <a:bodyPr wrap="none">
            <a:spAutoFit/>
          </a:bodyPr>
          <a:lstStyle/>
          <a:p>
            <a:r>
              <a:rPr lang="en-US" sz="2800" b="1" dirty="0">
                <a:solidFill>
                  <a:schemeClr val="bg1"/>
                </a:solidFill>
              </a:rPr>
              <a:t>W</a:t>
            </a:r>
            <a:r>
              <a:rPr lang="en-US" sz="2800" b="1" dirty="0" smtClean="0">
                <a:solidFill>
                  <a:schemeClr val="bg1"/>
                </a:solidFill>
              </a:rPr>
              <a:t>atching Our Congregational </a:t>
            </a:r>
            <a:r>
              <a:rPr lang="en-US" sz="2800" b="1" dirty="0" err="1" smtClean="0">
                <a:solidFill>
                  <a:schemeClr val="bg1"/>
                </a:solidFill>
              </a:rPr>
              <a:t>Salat</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373425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496004" y="474942"/>
            <a:ext cx="5620425" cy="400110"/>
          </a:xfrm>
          <a:prstGeom prst="rect">
            <a:avLst/>
          </a:prstGeom>
        </p:spPr>
        <p:txBody>
          <a:bodyPr wrap="square" anchor="ctr">
            <a:spAutoFit/>
          </a:bodyPr>
          <a:lstStyle/>
          <a:p>
            <a:pPr algn="ctr"/>
            <a:r>
              <a:rPr lang="en-US" sz="2000" b="1" dirty="0" smtClean="0">
                <a:solidFill>
                  <a:schemeClr val="bg1"/>
                </a:solidFill>
              </a:rPr>
              <a:t>What does a truly </a:t>
            </a:r>
            <a:r>
              <a:rPr lang="en-US" sz="2000" b="1" dirty="0">
                <a:solidFill>
                  <a:schemeClr val="bg1"/>
                </a:solidFill>
              </a:rPr>
              <a:t>successful marriage life </a:t>
            </a:r>
            <a:r>
              <a:rPr lang="en-US" sz="2000" b="1" dirty="0" smtClean="0">
                <a:solidFill>
                  <a:schemeClr val="bg1"/>
                </a:solidFill>
              </a:rPr>
              <a:t>mean? </a:t>
            </a:r>
            <a:endParaRPr lang="en-US" sz="2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321" y="1243939"/>
            <a:ext cx="4711535" cy="4711535"/>
          </a:xfrm>
          <a:prstGeom prst="rect">
            <a:avLst/>
          </a:prstGeom>
        </p:spPr>
      </p:pic>
    </p:spTree>
    <p:extLst>
      <p:ext uri="{BB962C8B-B14F-4D97-AF65-F5344CB8AC3E}">
        <p14:creationId xmlns:p14="http://schemas.microsoft.com/office/powerpoint/2010/main" val="272400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377854" y="2058251"/>
            <a:ext cx="3857306" cy="3631763"/>
          </a:xfrm>
          <a:prstGeom prst="rect">
            <a:avLst/>
          </a:prstGeom>
        </p:spPr>
        <p:txBody>
          <a:bodyPr wrap="square">
            <a:spAutoFit/>
          </a:bodyPr>
          <a:lstStyle/>
          <a:p>
            <a:pPr>
              <a:lnSpc>
                <a:spcPct val="115000"/>
              </a:lnSpc>
              <a:spcAft>
                <a:spcPts val="750"/>
              </a:spcAft>
            </a:pPr>
            <a:r>
              <a:rPr lang="en-US" sz="2000" b="1" dirty="0" smtClean="0">
                <a:latin typeface="Calibri" panose="020F0502020204030204" pitchFamily="34" charset="0"/>
                <a:ea typeface="Calibri" panose="020F0502020204030204" pitchFamily="34" charset="0"/>
                <a:cs typeface="Times New Roman" panose="02020603050405020304" pitchFamily="18" charset="0"/>
              </a:rPr>
              <a:t>[30:22] </a:t>
            </a:r>
            <a:r>
              <a:rPr lang="en-US" sz="2000" b="1" dirty="0">
                <a:latin typeface="Verdana" panose="020B0604030504040204" pitchFamily="34" charset="0"/>
                <a:ea typeface="Calibri" panose="020F0502020204030204" pitchFamily="34" charset="0"/>
                <a:cs typeface="Times New Roman" panose="02020603050405020304" pitchFamily="18" charset="0"/>
              </a:rPr>
              <a:t>And one of His Signs is this, that He has created wives for you from among yourselves that you may find peace of mind in them, and He has put love and tenderness between you. In that surely are Signs for a people who reflect.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5227785" y="1306873"/>
            <a:ext cx="3665362" cy="400110"/>
          </a:xfrm>
          <a:prstGeom prst="rect">
            <a:avLst/>
          </a:prstGeom>
          <a:noFill/>
        </p:spPr>
        <p:txBody>
          <a:bodyPr wrap="none" rtlCol="0">
            <a:spAutoFit/>
          </a:bodyPr>
          <a:lstStyle/>
          <a:p>
            <a:r>
              <a:rPr lang="en-US" sz="2000" dirty="0" smtClean="0"/>
              <a:t>Click            to listen the recitation</a:t>
            </a:r>
            <a:endParaRPr lang="en-US" sz="2000" dirty="0"/>
          </a:p>
        </p:txBody>
      </p:sp>
      <p:pic>
        <p:nvPicPr>
          <p:cNvPr id="8" name="Picture 7" descr="http://www.alislam.org/quran/search2/verses/030-022a.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2114" y="2484970"/>
            <a:ext cx="4227360" cy="1192950"/>
          </a:xfrm>
          <a:prstGeom prst="rect">
            <a:avLst/>
          </a:prstGeom>
          <a:noFill/>
          <a:ln>
            <a:noFill/>
          </a:ln>
        </p:spPr>
      </p:pic>
      <p:pic>
        <p:nvPicPr>
          <p:cNvPr id="11" name="Picture 10" descr="http://www.alislam.org/quran/search2/verses/030-022b.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59733" y="3898510"/>
            <a:ext cx="4329741" cy="1219166"/>
          </a:xfrm>
          <a:prstGeom prst="rect">
            <a:avLst/>
          </a:prstGeom>
          <a:noFill/>
          <a:ln>
            <a:noFill/>
          </a:ln>
        </p:spPr>
      </p:pic>
      <p:pic>
        <p:nvPicPr>
          <p:cNvPr id="2" name="30_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duotone>
              <a:prstClr val="black"/>
              <a:schemeClr val="accent1">
                <a:tint val="45000"/>
                <a:satMod val="400000"/>
              </a:schemeClr>
            </a:duotone>
          </a:blip>
          <a:stretch>
            <a:fillRect/>
          </a:stretch>
        </p:blipFill>
        <p:spPr>
          <a:xfrm>
            <a:off x="5866194" y="1202128"/>
            <a:ext cx="609600" cy="609600"/>
          </a:xfrm>
          <a:prstGeom prst="rect">
            <a:avLst/>
          </a:prstGeom>
        </p:spPr>
      </p:pic>
    </p:spTree>
    <p:extLst>
      <p:ext uri="{BB962C8B-B14F-4D97-AF65-F5344CB8AC3E}">
        <p14:creationId xmlns:p14="http://schemas.microsoft.com/office/powerpoint/2010/main" val="147381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9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7951" fill="hold"/>
                                        <p:tgtEl>
                                          <p:spTgt spid="2"/>
                                        </p:tgtEl>
                                      </p:cBhvr>
                                    </p:cmd>
                                  </p:childTnLst>
                                </p:cTn>
                              </p:par>
                            </p:childTnLst>
                          </p:cTn>
                        </p:par>
                      </p:childTnLst>
                    </p:cTn>
                  </p:par>
                </p:childTnLst>
              </p:cTn>
              <p:nextCondLst>
                <p:cond evt="onClick" delay="0">
                  <p:tgtEl>
                    <p:spTgt spid="2"/>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8097" y="858972"/>
            <a:ext cx="7886700" cy="1325563"/>
          </a:xfrm>
        </p:spPr>
        <p:txBody>
          <a:bodyPr/>
          <a:lstStyle/>
          <a:p>
            <a:pPr algn="ctr"/>
            <a:r>
              <a:rPr lang="en-US" b="1" dirty="0" smtClean="0">
                <a:latin typeface="+mn-lt"/>
              </a:rPr>
              <a:t>Finding “peace of mind”</a:t>
            </a:r>
            <a:endParaRPr lang="en-US" b="1" dirty="0">
              <a:latin typeface="+mn-lt"/>
            </a:endParaRPr>
          </a:p>
        </p:txBody>
      </p:sp>
      <p:sp>
        <p:nvSpPr>
          <p:cNvPr id="3" name="Content Placeholder 2"/>
          <p:cNvSpPr>
            <a:spLocks noGrp="1"/>
          </p:cNvSpPr>
          <p:nvPr>
            <p:ph idx="1"/>
          </p:nvPr>
        </p:nvSpPr>
        <p:spPr>
          <a:xfrm>
            <a:off x="349550" y="1558895"/>
            <a:ext cx="3725145" cy="3430202"/>
          </a:xfrm>
        </p:spPr>
        <p:txBody>
          <a:bodyPr anchor="ctr">
            <a:noAutofit/>
          </a:bodyPr>
          <a:lstStyle/>
          <a:p>
            <a:pPr marL="0" indent="0" algn="ctr">
              <a:buNone/>
            </a:pPr>
            <a:r>
              <a:rPr lang="en-US" sz="4400" b="1" dirty="0" smtClean="0"/>
              <a:t>How can we give our wives peace of mind?</a:t>
            </a:r>
            <a:endParaRPr lang="en-US" sz="4400" b="1" dirty="0"/>
          </a:p>
        </p:txBody>
      </p:sp>
      <p:sp>
        <p:nvSpPr>
          <p:cNvPr id="6" name="TextBox 5"/>
          <p:cNvSpPr txBox="1"/>
          <p:nvPr/>
        </p:nvSpPr>
        <p:spPr>
          <a:xfrm>
            <a:off x="-19541" y="4710161"/>
            <a:ext cx="4734110" cy="707886"/>
          </a:xfrm>
          <a:prstGeom prst="rect">
            <a:avLst/>
          </a:prstGeom>
          <a:noFill/>
        </p:spPr>
        <p:txBody>
          <a:bodyPr wrap="square" rtlCol="0">
            <a:spAutoFit/>
          </a:bodyPr>
          <a:lstStyle/>
          <a:p>
            <a:pPr algn="ctr"/>
            <a:r>
              <a:rPr lang="en-US" sz="4000" dirty="0" smtClean="0"/>
              <a:t>Share your thoughts</a:t>
            </a:r>
            <a:endParaRPr lang="en-US"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5849" y="2184535"/>
            <a:ext cx="4291502" cy="3573706"/>
          </a:xfrm>
          <a:prstGeom prst="rect">
            <a:avLst/>
          </a:prstGeom>
        </p:spPr>
      </p:pic>
    </p:spTree>
    <p:extLst>
      <p:ext uri="{BB962C8B-B14F-4D97-AF65-F5344CB8AC3E}">
        <p14:creationId xmlns:p14="http://schemas.microsoft.com/office/powerpoint/2010/main" val="348376827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31969" y="1180868"/>
            <a:ext cx="8280062" cy="4558877"/>
          </a:xfrm>
          <a:prstGeom prst="rect">
            <a:avLst/>
          </a:prstGeom>
        </p:spPr>
        <p:txBody>
          <a:bodyPr wrap="square">
            <a:spAutoFit/>
          </a:bodyPr>
          <a:lstStyle/>
          <a:p>
            <a:pPr algn="just">
              <a:lnSpc>
                <a:spcPct val="115000"/>
              </a:lnSpc>
              <a:spcAft>
                <a:spcPts val="750"/>
              </a:spcAft>
            </a:pPr>
            <a:r>
              <a:rPr lang="en-US" sz="2800" dirty="0" smtClean="0"/>
              <a:t>“The </a:t>
            </a:r>
            <a:r>
              <a:rPr lang="en-US" sz="2800" dirty="0"/>
              <a:t>relationship between husband and wife should be as between two true and sincere friends. The primary witness of a person’s high moral qualities and of his relationship with God is his wife. If his relationship with his wife is not good, it is not possible that he should be at peace with God. The Holy Prophet, peace and blessings of </a:t>
            </a:r>
            <a:r>
              <a:rPr lang="en-US" sz="2800" dirty="0" err="1"/>
              <a:t>Allāh</a:t>
            </a:r>
            <a:r>
              <a:rPr lang="en-US" sz="2800" dirty="0"/>
              <a:t> be upon him, has said, </a:t>
            </a:r>
            <a:r>
              <a:rPr lang="en-US" sz="2800" dirty="0" smtClean="0"/>
              <a:t>‘The </a:t>
            </a:r>
            <a:r>
              <a:rPr lang="en-US" sz="2800" dirty="0"/>
              <a:t>best of you are those who behave best towards their wives</a:t>
            </a:r>
            <a:r>
              <a:rPr lang="en-US" sz="2800" dirty="0" smtClean="0"/>
              <a:t>.’” </a:t>
            </a:r>
          </a:p>
          <a:p>
            <a:pPr algn="r">
              <a:lnSpc>
                <a:spcPct val="115000"/>
              </a:lnSpc>
              <a:spcAft>
                <a:spcPts val="750"/>
              </a:spcAft>
            </a:pPr>
            <a:r>
              <a:rPr lang="en-US" dirty="0" smtClean="0"/>
              <a:t>(</a:t>
            </a:r>
            <a:r>
              <a:rPr lang="en-US" dirty="0" err="1"/>
              <a:t>Malfūẓāt</a:t>
            </a:r>
            <a:r>
              <a:rPr lang="en-US" dirty="0"/>
              <a:t>, Vol. V, pp. </a:t>
            </a:r>
            <a:r>
              <a:rPr lang="en-US" dirty="0" smtClean="0"/>
              <a:t>417-418)</a:t>
            </a:r>
            <a:endParaRPr lang="en-US" sz="16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3355396" y="417144"/>
            <a:ext cx="5513497" cy="461665"/>
          </a:xfrm>
          <a:prstGeom prst="rect">
            <a:avLst/>
          </a:prstGeom>
          <a:noFill/>
        </p:spPr>
        <p:txBody>
          <a:bodyPr wrap="none" rtlCol="0">
            <a:spAutoFit/>
          </a:bodyPr>
          <a:lstStyle/>
          <a:p>
            <a:r>
              <a:rPr lang="en-US" sz="2400" b="1" dirty="0" smtClean="0">
                <a:solidFill>
                  <a:schemeClr val="bg1"/>
                </a:solidFill>
              </a:rPr>
              <a:t>Guidance from the Promised Messiah (as)</a:t>
            </a:r>
            <a:endParaRPr lang="en-US" sz="2400" b="1" dirty="0">
              <a:solidFill>
                <a:schemeClr val="bg1"/>
              </a:solidFill>
            </a:endParaRPr>
          </a:p>
        </p:txBody>
      </p:sp>
    </p:spTree>
    <p:extLst>
      <p:ext uri="{BB962C8B-B14F-4D97-AF65-F5344CB8AC3E}">
        <p14:creationId xmlns:p14="http://schemas.microsoft.com/office/powerpoint/2010/main" val="3294069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1015135"/>
            <a:ext cx="9144000" cy="4961060"/>
          </a:xfrm>
          <a:prstGeom prst="rect">
            <a:avLst/>
          </a:prstGeom>
          <a:solidFill>
            <a:schemeClr val="accent1">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96362" y="1569066"/>
            <a:ext cx="4747638" cy="3970318"/>
          </a:xfrm>
          <a:prstGeom prst="rect">
            <a:avLst/>
          </a:prstGeom>
          <a:noFill/>
        </p:spPr>
        <p:txBody>
          <a:bodyPr wrap="square" rtlCol="0">
            <a:spAutoFit/>
          </a:bodyPr>
          <a:lstStyle/>
          <a:p>
            <a:r>
              <a:rPr lang="en-US" sz="2800" b="1" dirty="0" smtClean="0"/>
              <a:t>I am often frustrated with my wife’s management of the household.  She’s careless </a:t>
            </a:r>
            <a:r>
              <a:rPr lang="en-US" sz="2800" b="1" dirty="0"/>
              <a:t>with </a:t>
            </a:r>
            <a:r>
              <a:rPr lang="en-US" sz="2800" b="1" dirty="0" smtClean="0"/>
              <a:t>food </a:t>
            </a:r>
            <a:r>
              <a:rPr lang="en-US" sz="2800" b="1" dirty="0"/>
              <a:t>preparations, </a:t>
            </a:r>
            <a:r>
              <a:rPr lang="en-US" sz="2800" b="1" dirty="0" smtClean="0"/>
              <a:t>finances </a:t>
            </a:r>
            <a:r>
              <a:rPr lang="en-US" sz="2800" b="1" dirty="0"/>
              <a:t>and the upbringing of our children.  </a:t>
            </a:r>
            <a:r>
              <a:rPr lang="en-US" sz="2800" b="1" dirty="0" smtClean="0"/>
              <a:t>Last night, it got so bad that I yelled at her so loudly that the kids woke up.  What should I do first?</a:t>
            </a:r>
            <a:endParaRPr lang="en-US" sz="2800" b="1" dirty="0"/>
          </a:p>
        </p:txBody>
      </p:sp>
      <p:sp>
        <p:nvSpPr>
          <p:cNvPr id="4" name="TextBox 3"/>
          <p:cNvSpPr txBox="1"/>
          <p:nvPr/>
        </p:nvSpPr>
        <p:spPr>
          <a:xfrm>
            <a:off x="787332" y="1267214"/>
            <a:ext cx="2915857" cy="769441"/>
          </a:xfrm>
          <a:prstGeom prst="rect">
            <a:avLst/>
          </a:prstGeom>
          <a:noFill/>
        </p:spPr>
        <p:txBody>
          <a:bodyPr wrap="none" rtlCol="0">
            <a:spAutoFit/>
          </a:bodyPr>
          <a:lstStyle/>
          <a:p>
            <a:r>
              <a:rPr lang="en-US" sz="4400" b="1" dirty="0" smtClean="0"/>
              <a:t>Discussion I</a:t>
            </a:r>
            <a:endParaRPr lang="en-US" sz="44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7" y="2542732"/>
            <a:ext cx="4319540" cy="2591725"/>
          </a:xfrm>
          <a:prstGeom prst="rect">
            <a:avLst/>
          </a:prstGeom>
        </p:spPr>
      </p:pic>
    </p:spTree>
    <p:extLst>
      <p:ext uri="{BB962C8B-B14F-4D97-AF65-F5344CB8AC3E}">
        <p14:creationId xmlns:p14="http://schemas.microsoft.com/office/powerpoint/2010/main" val="378137444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naissance">
  <a:themeElements>
    <a:clrScheme name="Renaissance">
      <a:dk1>
        <a:srgbClr val="625B48"/>
      </a:dk1>
      <a:lt1>
        <a:srgbClr val="1A2D62"/>
      </a:lt1>
      <a:dk2>
        <a:srgbClr val="A7A7A7"/>
      </a:dk2>
      <a:lt2>
        <a:srgbClr val="535353"/>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Lucida Grande"/>
        <a:ea typeface="Lucida Grande"/>
        <a:cs typeface="Lucida Grande"/>
      </a:majorFont>
      <a:minorFont>
        <a:latin typeface="Helvetica"/>
        <a:ea typeface="Helvetica"/>
        <a:cs typeface="Helvetica"/>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A2C62"/>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25B48"/>
            </a:solidFill>
            <a:effectLst/>
            <a:uFillTx/>
            <a:latin typeface="Didot"/>
            <a:ea typeface="Didot"/>
            <a:cs typeface="Didot"/>
            <a:sym typeface="Dido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4264</TotalTime>
  <Words>1921</Words>
  <Application>Microsoft Office PowerPoint</Application>
  <PresentationFormat>On-screen Show (4:3)</PresentationFormat>
  <Paragraphs>134</Paragraphs>
  <Slides>27</Slides>
  <Notes>17</Notes>
  <HiddenSlides>0</HiddenSlides>
  <MMClips>2</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Renaissance</vt:lpstr>
      <vt:lpstr>Office Theme</vt:lpstr>
      <vt:lpstr>Majlis Ansarullah Monthly Meeting</vt:lpstr>
      <vt:lpstr>AGENDA</vt:lpstr>
      <vt:lpstr>PowerPoint Presentation</vt:lpstr>
      <vt:lpstr>PowerPoint Presentation</vt:lpstr>
      <vt:lpstr>PowerPoint Presentation</vt:lpstr>
      <vt:lpstr>PowerPoint Presentation</vt:lpstr>
      <vt:lpstr>Finding “peace of mind”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In the past week, how many times:  - did you yell at your wife? - did you not speak the full truth with your wife? </vt:lpstr>
      <vt:lpstr>How to Improve?</vt:lpstr>
      <vt:lpstr>Health Topic: Vitamins &amp; Supplement</vt:lpstr>
      <vt:lpstr>What are Vitamins</vt:lpstr>
      <vt:lpstr> Benefits Vs Harm</vt:lpstr>
      <vt:lpstr>How to get your Vitamins?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Rizwan Alladin</dc:creator>
  <cp:lastModifiedBy>Khan, Pervaiz (P.)</cp:lastModifiedBy>
  <cp:revision>169</cp:revision>
  <dcterms:created xsi:type="dcterms:W3CDTF">2015-11-01T03:33:14Z</dcterms:created>
  <dcterms:modified xsi:type="dcterms:W3CDTF">2016-02-21T06:48:46Z</dcterms:modified>
</cp:coreProperties>
</file>